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58" r:id="rId3"/>
    <p:sldId id="266" r:id="rId4"/>
    <p:sldId id="268" r:id="rId5"/>
    <p:sldId id="259" r:id="rId6"/>
    <p:sldId id="265" r:id="rId7"/>
    <p:sldId id="276" r:id="rId8"/>
    <p:sldId id="277" r:id="rId9"/>
    <p:sldId id="270" r:id="rId10"/>
    <p:sldId id="273" r:id="rId11"/>
    <p:sldId id="275" r:id="rId12"/>
    <p:sldId id="269" r:id="rId13"/>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167FC0B4-1B1E-491D-AF50-2F99C78668CD}" type="datetimeFigureOut">
              <a:rPr lang="sl-SI" smtClean="0"/>
              <a:t>26. 04. 2021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952576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67FC0B4-1B1E-491D-AF50-2F99C78668CD}" type="datetimeFigureOut">
              <a:rPr lang="sl-SI" smtClean="0"/>
              <a:t>26. 04. 2021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2727011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67FC0B4-1B1E-491D-AF50-2F99C78668CD}" type="datetimeFigureOut">
              <a:rPr lang="sl-SI" smtClean="0"/>
              <a:t>26. 04. 2021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421690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167FC0B4-1B1E-491D-AF50-2F99C78668CD}" type="datetimeFigureOut">
              <a:rPr lang="sl-SI" smtClean="0"/>
              <a:t>26. 04. 2021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2406589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167FC0B4-1B1E-491D-AF50-2F99C78668CD}" type="datetimeFigureOut">
              <a:rPr lang="sl-SI" smtClean="0"/>
              <a:t>26. 04. 2021</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26961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167FC0B4-1B1E-491D-AF50-2F99C78668CD}" type="datetimeFigureOut">
              <a:rPr lang="sl-SI" smtClean="0"/>
              <a:t>26. 04. 2021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1237940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167FC0B4-1B1E-491D-AF50-2F99C78668CD}" type="datetimeFigureOut">
              <a:rPr lang="sl-SI" smtClean="0"/>
              <a:t>26. 04. 2021</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2787571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167FC0B4-1B1E-491D-AF50-2F99C78668CD}" type="datetimeFigureOut">
              <a:rPr lang="sl-SI" smtClean="0"/>
              <a:t>26. 04. 2021</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3861302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167FC0B4-1B1E-491D-AF50-2F99C78668CD}" type="datetimeFigureOut">
              <a:rPr lang="sl-SI" smtClean="0"/>
              <a:t>26. 04. 2021</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260579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67FC0B4-1B1E-491D-AF50-2F99C78668CD}" type="datetimeFigureOut">
              <a:rPr lang="sl-SI" smtClean="0"/>
              <a:t>26. 04. 2021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340391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167FC0B4-1B1E-491D-AF50-2F99C78668CD}" type="datetimeFigureOut">
              <a:rPr lang="sl-SI" smtClean="0"/>
              <a:t>26. 04. 2021</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3AAA36C5-1C58-4A79-A90D-87A0987AD99F}" type="slidenum">
              <a:rPr lang="sl-SI" smtClean="0"/>
              <a:t>‹#›</a:t>
            </a:fld>
            <a:endParaRPr lang="sl-SI"/>
          </a:p>
        </p:txBody>
      </p:sp>
    </p:spTree>
    <p:extLst>
      <p:ext uri="{BB962C8B-B14F-4D97-AF65-F5344CB8AC3E}">
        <p14:creationId xmlns:p14="http://schemas.microsoft.com/office/powerpoint/2010/main" val="335810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7FC0B4-1B1E-491D-AF50-2F99C78668CD}" type="datetimeFigureOut">
              <a:rPr lang="sl-SI" smtClean="0"/>
              <a:t>26. 04. 2021</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A36C5-1C58-4A79-A90D-87A0987AD99F}" type="slidenum">
              <a:rPr lang="sl-SI" smtClean="0"/>
              <a:t>‹#›</a:t>
            </a:fld>
            <a:endParaRPr lang="sl-SI"/>
          </a:p>
        </p:txBody>
      </p:sp>
    </p:spTree>
    <p:extLst>
      <p:ext uri="{BB962C8B-B14F-4D97-AF65-F5344CB8AC3E}">
        <p14:creationId xmlns:p14="http://schemas.microsoft.com/office/powerpoint/2010/main" val="502547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1699214"/>
          </a:xfrm>
        </p:spPr>
        <p:txBody>
          <a:bodyPr>
            <a:normAutofit fontScale="90000"/>
          </a:bodyPr>
          <a:lstStyle/>
          <a:p>
            <a:r>
              <a:rPr lang="sl-SI" b="1" dirty="0" smtClean="0">
                <a:solidFill>
                  <a:srgbClr val="FF0000"/>
                </a:solidFill>
              </a:rPr>
              <a:t>1. </a:t>
            </a:r>
            <a:r>
              <a:rPr lang="sl-SI" b="1" dirty="0">
                <a:solidFill>
                  <a:srgbClr val="FF0000"/>
                </a:solidFill>
              </a:rPr>
              <a:t>i</a:t>
            </a:r>
            <a:r>
              <a:rPr lang="sl-SI" b="1" dirty="0" smtClean="0">
                <a:solidFill>
                  <a:srgbClr val="FF0000"/>
                </a:solidFill>
              </a:rPr>
              <a:t>n 2. maj -  </a:t>
            </a:r>
            <a:r>
              <a:rPr lang="sl-SI" b="1" dirty="0">
                <a:solidFill>
                  <a:srgbClr val="FF0000"/>
                </a:solidFill>
              </a:rPr>
              <a:t>praznik dela</a:t>
            </a:r>
            <a:r>
              <a:rPr lang="sl-SI" dirty="0">
                <a:solidFill>
                  <a:srgbClr val="FF0000"/>
                </a:solidFill>
              </a:rPr>
              <a:t/>
            </a:r>
            <a:br>
              <a:rPr lang="sl-SI" dirty="0">
                <a:solidFill>
                  <a:srgbClr val="FF0000"/>
                </a:solidFill>
              </a:rPr>
            </a:br>
            <a:endParaRPr lang="sl-SI" dirty="0">
              <a:solidFill>
                <a:srgbClr val="FF0000"/>
              </a:solidFill>
            </a:endParaRPr>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76206" y="3230881"/>
            <a:ext cx="3030583" cy="2097880"/>
          </a:xfrm>
          <a:prstGeom prst="rect">
            <a:avLst/>
          </a:prstGeom>
        </p:spPr>
      </p:pic>
    </p:spTree>
    <p:extLst>
      <p:ext uri="{BB962C8B-B14F-4D97-AF65-F5344CB8AC3E}">
        <p14:creationId xmlns:p14="http://schemas.microsoft.com/office/powerpoint/2010/main" val="1969365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827314" y="1001486"/>
            <a:ext cx="10398034" cy="5816400"/>
          </a:xfrm>
          <a:prstGeom prst="rect">
            <a:avLst/>
          </a:prstGeom>
        </p:spPr>
        <p:txBody>
          <a:bodyPr wrap="square">
            <a:spAutoFit/>
          </a:bodyPr>
          <a:lstStyle/>
          <a:p>
            <a:pPr algn="ctr">
              <a:lnSpc>
                <a:spcPct val="107000"/>
              </a:lnSpc>
              <a:spcAft>
                <a:spcPts val="800"/>
              </a:spcAft>
            </a:pPr>
            <a:r>
              <a:rPr lang="sl-SI" sz="3200" b="1" dirty="0">
                <a:latin typeface="+mj-lt"/>
                <a:ea typeface="Times New Roman" panose="02020603050405020304" pitchFamily="18" charset="0"/>
                <a:cs typeface="Times New Roman" panose="02020603050405020304" pitchFamily="18" charset="0"/>
              </a:rPr>
              <a:t>Danes </a:t>
            </a:r>
            <a:r>
              <a:rPr lang="sl-SI" sz="3200" b="1" dirty="0" smtClean="0">
                <a:latin typeface="+mj-lt"/>
                <a:ea typeface="Times New Roman" panose="02020603050405020304" pitchFamily="18" charset="0"/>
                <a:cs typeface="Times New Roman" panose="02020603050405020304" pitchFamily="18" charset="0"/>
              </a:rPr>
              <a:t>praznik </a:t>
            </a:r>
            <a:r>
              <a:rPr lang="sl-SI" sz="3200" b="1" dirty="0">
                <a:latin typeface="+mj-lt"/>
                <a:ea typeface="Times New Roman" panose="02020603050405020304" pitchFamily="18" charset="0"/>
                <a:cs typeface="Times New Roman" panose="02020603050405020304" pitchFamily="18" charset="0"/>
              </a:rPr>
              <a:t>pomeni spomin na vzpostavitev temeljnih točk osvobodilne fronte (OF) za katere so se zavzemali.</a:t>
            </a:r>
            <a:r>
              <a:rPr lang="sl-SI" sz="3200" dirty="0">
                <a:latin typeface="+mj-lt"/>
                <a:ea typeface="Times New Roman" panose="02020603050405020304" pitchFamily="18" charset="0"/>
                <a:cs typeface="Times New Roman" panose="02020603050405020304" pitchFamily="18" charset="0"/>
              </a:rPr>
              <a:t> </a:t>
            </a:r>
            <a:r>
              <a:rPr lang="sl-SI" sz="3200" b="1" dirty="0" smtClean="0">
                <a:latin typeface="+mj-lt"/>
                <a:ea typeface="Times New Roman" panose="02020603050405020304" pitchFamily="18" charset="0"/>
                <a:cs typeface="Times New Roman" panose="02020603050405020304" pitchFamily="18" charset="0"/>
              </a:rPr>
              <a:t>To </a:t>
            </a:r>
            <a:r>
              <a:rPr lang="sl-SI" sz="3200" b="1" dirty="0">
                <a:latin typeface="+mj-lt"/>
                <a:ea typeface="Times New Roman" panose="02020603050405020304" pitchFamily="18" charset="0"/>
                <a:cs typeface="Times New Roman" panose="02020603050405020304" pitchFamily="18" charset="0"/>
              </a:rPr>
              <a:t>so:</a:t>
            </a:r>
            <a:endParaRPr lang="sl-SI" sz="3200" b="1" dirty="0">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proti razkosanju in zasužnjevanju Slovenije,</a:t>
            </a:r>
            <a:endParaRPr lang="sl-SI" sz="3200" dirty="0">
              <a:solidFill>
                <a:srgbClr val="7030A0"/>
              </a:solidFill>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za osvoboditev, neodvisnost in združitev slovenskega naroda,</a:t>
            </a:r>
            <a:endParaRPr lang="sl-SI" sz="3200" dirty="0">
              <a:solidFill>
                <a:srgbClr val="7030A0"/>
              </a:solidFill>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za slogo in enotnost jugoslovanskih in balkanskih narodov,</a:t>
            </a:r>
            <a:endParaRPr lang="sl-SI" sz="3200" dirty="0">
              <a:solidFill>
                <a:srgbClr val="7030A0"/>
              </a:solidFill>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za bratsko skupnost svobodnih in enakopravnih narodov,</a:t>
            </a:r>
            <a:endParaRPr lang="sl-SI" sz="3200" dirty="0">
              <a:solidFill>
                <a:srgbClr val="7030A0"/>
              </a:solidFill>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proti imperialistični vojni,</a:t>
            </a:r>
            <a:endParaRPr lang="sl-SI" sz="3200" dirty="0">
              <a:solidFill>
                <a:srgbClr val="7030A0"/>
              </a:solidFill>
              <a:latin typeface="+mj-lt"/>
              <a:ea typeface="Calibri" panose="020F0502020204030204" pitchFamily="34" charset="0"/>
              <a:cs typeface="Times New Roman" panose="02020603050405020304" pitchFamily="18" charset="0"/>
            </a:endParaRPr>
          </a:p>
          <a:p>
            <a:pPr marL="342900" lvl="0" indent="-342900" algn="ctr">
              <a:lnSpc>
                <a:spcPct val="107000"/>
              </a:lnSpc>
              <a:spcAft>
                <a:spcPts val="800"/>
              </a:spcAft>
              <a:buSzPts val="1000"/>
              <a:buFont typeface="Symbol" panose="05050102010706020507" pitchFamily="18" charset="2"/>
              <a:buChar char=""/>
              <a:tabLst>
                <a:tab pos="457200" algn="l"/>
              </a:tabLst>
            </a:pPr>
            <a:r>
              <a:rPr lang="sl-SI" sz="3200" dirty="0">
                <a:solidFill>
                  <a:srgbClr val="7030A0"/>
                </a:solidFill>
                <a:latin typeface="+mj-lt"/>
                <a:ea typeface="Times New Roman" panose="02020603050405020304" pitchFamily="18" charset="0"/>
                <a:cs typeface="Times New Roman" panose="02020603050405020304" pitchFamily="18" charset="0"/>
              </a:rPr>
              <a:t>za pravico slehernega naroda do samoodločbe</a:t>
            </a:r>
            <a:r>
              <a:rPr lang="sl-SI" sz="2800" dirty="0">
                <a:solidFill>
                  <a:srgbClr val="7030A0"/>
                </a:solidFill>
                <a:latin typeface="+mj-lt"/>
                <a:ea typeface="Times New Roman" panose="02020603050405020304" pitchFamily="18" charset="0"/>
                <a:cs typeface="Times New Roman" panose="02020603050405020304" pitchFamily="18" charset="0"/>
              </a:rPr>
              <a:t>.</a:t>
            </a:r>
            <a:endParaRPr lang="sl-SI" sz="2800" dirty="0">
              <a:solidFill>
                <a:srgbClr val="7030A0"/>
              </a:solidFill>
              <a:latin typeface="+mj-lt"/>
              <a:ea typeface="Calibri" panose="020F0502020204030204" pitchFamily="34" charset="0"/>
              <a:cs typeface="Times New Roman" panose="02020603050405020304" pitchFamily="18" charset="0"/>
            </a:endParaRPr>
          </a:p>
          <a:p>
            <a:pPr>
              <a:lnSpc>
                <a:spcPct val="107000"/>
              </a:lnSpc>
              <a:spcAft>
                <a:spcPts val="800"/>
              </a:spcAft>
            </a:pPr>
            <a:r>
              <a:rPr lang="sl-SI" sz="1600" dirty="0">
                <a:latin typeface="Calibri" panose="020F0502020204030204" pitchFamily="34" charset="0"/>
                <a:ea typeface="Calibri" panose="020F0502020204030204" pitchFamily="34" charset="0"/>
                <a:cs typeface="Times New Roman" panose="02020603050405020304" pitchFamily="18" charset="0"/>
              </a:rPr>
              <a:t> </a:t>
            </a:r>
            <a:endParaRPr lang="sl-SI"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6700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značba mesta vsebine 4" descr="Rezultat iskanja slik za dan upora proti okupatorju"/>
          <p:cNvPicPr>
            <a:picLocks noGrp="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172200" y="1132115"/>
            <a:ext cx="5181600" cy="4781005"/>
          </a:xfrm>
          <a:prstGeom prst="rect">
            <a:avLst/>
          </a:prstGeom>
          <a:noFill/>
          <a:ln>
            <a:noFill/>
          </a:ln>
        </p:spPr>
      </p:pic>
      <p:pic>
        <p:nvPicPr>
          <p:cNvPr id="6" name="Označba mesta vsebine 5" descr="Rezultat iskanja slik za dan upora proti okupatorju"/>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027611" y="1132115"/>
            <a:ext cx="4763589" cy="4781005"/>
          </a:xfrm>
          <a:prstGeom prst="rect">
            <a:avLst/>
          </a:prstGeom>
          <a:noFill/>
          <a:ln>
            <a:noFill/>
          </a:ln>
        </p:spPr>
      </p:pic>
    </p:spTree>
    <p:extLst>
      <p:ext uri="{BB962C8B-B14F-4D97-AF65-F5344CB8AC3E}">
        <p14:creationId xmlns:p14="http://schemas.microsoft.com/office/powerpoint/2010/main" val="3516475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2333898" y="2124892"/>
            <a:ext cx="7191694" cy="3078792"/>
          </a:xfrm>
          <a:prstGeom prst="rect">
            <a:avLst/>
          </a:prstGeom>
        </p:spPr>
        <p:txBody>
          <a:bodyPr wrap="square">
            <a:spAutoFit/>
          </a:bodyPr>
          <a:lstStyle/>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Viri:</a:t>
            </a: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ttps</a:t>
            </a:r>
            <a:r>
              <a:rPr lang="sl-SI" dirty="0">
                <a:latin typeface="Calibri" panose="020F0502020204030204" pitchFamily="34" charset="0"/>
                <a:ea typeface="Calibri" panose="020F0502020204030204" pitchFamily="34" charset="0"/>
                <a:cs typeface="Times New Roman" panose="02020603050405020304" pitchFamily="18" charset="0"/>
              </a:rPr>
              <a:t>://</a:t>
            </a:r>
            <a:r>
              <a:rPr lang="sl-SI" dirty="0" smtClean="0">
                <a:latin typeface="Calibri" panose="020F0502020204030204" pitchFamily="34" charset="0"/>
                <a:ea typeface="Calibri" panose="020F0502020204030204" pitchFamily="34" charset="0"/>
                <a:cs typeface="Times New Roman" panose="02020603050405020304" pitchFamily="18" charset="0"/>
              </a:rPr>
              <a:t>otroski.rtvslo.si/bansi/prispevek/3377</a:t>
            </a:r>
          </a:p>
          <a:p>
            <a:pPr>
              <a:lnSpc>
                <a:spcPct val="107000"/>
              </a:lnSpc>
              <a:spcAft>
                <a:spcPts val="800"/>
              </a:spcAft>
            </a:pPr>
            <a:r>
              <a:rPr lang="sl-SI" dirty="0"/>
              <a:t>https://sl.wikipedia.org/wiki/Praznik_dela</a:t>
            </a: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https</a:t>
            </a:r>
            <a:r>
              <a:rPr lang="sl-SI" dirty="0">
                <a:latin typeface="Calibri" panose="020F0502020204030204" pitchFamily="34" charset="0"/>
                <a:ea typeface="Calibri" panose="020F0502020204030204" pitchFamily="34" charset="0"/>
                <a:cs typeface="Times New Roman" panose="02020603050405020304" pitchFamily="18" charset="0"/>
              </a:rPr>
              <a:t>://mlad.si/blog/27-april-dan-upora-proti-okupatorju/</a:t>
            </a:r>
            <a:endParaRPr lang="sl-S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dirty="0">
                <a:latin typeface="Calibri" panose="020F0502020204030204" pitchFamily="34" charset="0"/>
                <a:ea typeface="Calibri" panose="020F0502020204030204" pitchFamily="34" charset="0"/>
                <a:cs typeface="Times New Roman" panose="02020603050405020304" pitchFamily="18" charset="0"/>
              </a:rPr>
              <a:t>https://sl.wikipedia.org/wiki/Dan_upora_proti_okupatorju</a:t>
            </a:r>
            <a:endParaRPr lang="sl-S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www.google.com/search?q=simboli+osvobodilne+fronte&amp;client=firefox-b-d&amp;tbm=isch&amp;source=iu&amp;ictx=1&amp;fir=VbylSByZQ0eu</a:t>
            </a:r>
          </a:p>
          <a:p>
            <a:pPr>
              <a:lnSpc>
                <a:spcPct val="107000"/>
              </a:lnSpc>
              <a:spcAft>
                <a:spcPts val="800"/>
              </a:spcAft>
            </a:pPr>
            <a:endParaRPr lang="sl-SI"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1263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775063" y="470263"/>
            <a:ext cx="10737668" cy="5834745"/>
          </a:xfrm>
        </p:spPr>
        <p:txBody>
          <a:bodyPr>
            <a:noAutofit/>
          </a:bodyPr>
          <a:lstStyle/>
          <a:p>
            <a:r>
              <a:rPr lang="sl-SI" sz="3600" dirty="0">
                <a:latin typeface="+mj-lt"/>
              </a:rPr>
              <a:t>Praznik dela je mednarodni praznik delavstva, </a:t>
            </a:r>
            <a:br>
              <a:rPr lang="sl-SI" sz="3600" dirty="0">
                <a:latin typeface="+mj-lt"/>
              </a:rPr>
            </a:br>
            <a:r>
              <a:rPr lang="sl-SI" sz="3600" dirty="0">
                <a:latin typeface="+mj-lt"/>
              </a:rPr>
              <a:t>ki ga 1. maja vsako leto praznujejo v večini držav </a:t>
            </a:r>
            <a:r>
              <a:rPr lang="sl-SI" sz="3600" dirty="0" smtClean="0">
                <a:latin typeface="+mj-lt"/>
              </a:rPr>
              <a:t>sveta </a:t>
            </a:r>
            <a:r>
              <a:rPr lang="sl-SI" sz="3600" dirty="0" smtClean="0">
                <a:latin typeface="+mj-lt"/>
                <a:ea typeface="Calibri" panose="020F0502020204030204" pitchFamily="34" charset="0"/>
                <a:cs typeface="Times New Roman" panose="02020603050405020304" pitchFamily="18" charset="0"/>
              </a:rPr>
              <a:t>že od leta 1890.</a:t>
            </a:r>
            <a:endParaRPr lang="sl-SI" sz="3600" dirty="0" smtClean="0">
              <a:latin typeface="+mj-lt"/>
            </a:endParaRPr>
          </a:p>
          <a:p>
            <a:endParaRPr lang="sl-SI" sz="2000" dirty="0">
              <a:solidFill>
                <a:srgbClr val="0070C0"/>
              </a:solidFill>
              <a:latin typeface="+mj-lt"/>
            </a:endParaRPr>
          </a:p>
        </p:txBody>
      </p:sp>
      <p:sp>
        <p:nvSpPr>
          <p:cNvPr id="5" name="Pravokotnik 4"/>
          <p:cNvSpPr/>
          <p:nvPr/>
        </p:nvSpPr>
        <p:spPr>
          <a:xfrm>
            <a:off x="870857" y="2551837"/>
            <a:ext cx="10641874" cy="3416320"/>
          </a:xfrm>
          <a:prstGeom prst="rect">
            <a:avLst/>
          </a:prstGeom>
        </p:spPr>
        <p:txBody>
          <a:bodyPr wrap="square">
            <a:spAutoFit/>
          </a:bodyPr>
          <a:lstStyle/>
          <a:p>
            <a:pPr algn="ctr"/>
            <a:r>
              <a:rPr lang="sl-SI" sz="3600" dirty="0">
                <a:latin typeface="+mj-lt"/>
              </a:rPr>
              <a:t>J</a:t>
            </a:r>
            <a:r>
              <a:rPr lang="sl-SI" sz="3600" dirty="0" smtClean="0">
                <a:latin typeface="+mj-lt"/>
              </a:rPr>
              <a:t>e </a:t>
            </a:r>
            <a:r>
              <a:rPr lang="sl-SI" sz="3600" dirty="0">
                <a:latin typeface="+mj-lt"/>
              </a:rPr>
              <a:t>simbol mednarodne solidarnosti vseh delavcev in je spomin na dogodke, ki so se zgodili na začetku maja 1886 v Chicagu (v ZDA).</a:t>
            </a:r>
          </a:p>
          <a:p>
            <a:pPr algn="ctr"/>
            <a:endParaRPr lang="sl-SI" sz="3600" dirty="0">
              <a:latin typeface="+mj-lt"/>
            </a:endParaRPr>
          </a:p>
          <a:p>
            <a:pPr algn="ctr"/>
            <a:r>
              <a:rPr lang="sl-SI" sz="3600" dirty="0">
                <a:latin typeface="+mj-lt"/>
              </a:rPr>
              <a:t>Delavci so takrat postavili zahtevo po 8-urnem delovniku, vendar pa jih je pri tem ovirala policija. </a:t>
            </a:r>
            <a:endParaRPr lang="sl-SI" sz="3600" dirty="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2937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435429" y="539932"/>
            <a:ext cx="11277599" cy="6020238"/>
          </a:xfrm>
          <a:prstGeom prst="rect">
            <a:avLst/>
          </a:prstGeom>
        </p:spPr>
        <p:txBody>
          <a:bodyPr wrap="square">
            <a:spAutoFit/>
          </a:bodyPr>
          <a:lstStyle/>
          <a:p>
            <a:pPr lvl="0" algn="ctr">
              <a:lnSpc>
                <a:spcPct val="107000"/>
              </a:lnSpc>
              <a:spcAft>
                <a:spcPts val="800"/>
              </a:spcAft>
              <a:buSzPts val="1000"/>
              <a:tabLst>
                <a:tab pos="457200" algn="l"/>
              </a:tabLst>
            </a:pPr>
            <a:r>
              <a:rPr lang="sl-SI" sz="3600" dirty="0">
                <a:latin typeface="+mj-lt"/>
                <a:ea typeface="Times New Roman" panose="02020603050405020304" pitchFamily="18" charset="0"/>
                <a:cs typeface="Times New Roman" panose="02020603050405020304" pitchFamily="18" charset="0"/>
              </a:rPr>
              <a:t>Delavci v ZDA so pred osemurnim delavnikom delali od 9 do 14 ur dnevno, šest dni v tednu ter vse tedne v letu. Delavske organizacije so zahtevale, da se s 1. majem tistega leta sprejme odredbo za več delavskih pravic, med njimi predvsem uzakonitev</a:t>
            </a:r>
            <a:r>
              <a:rPr lang="sl-SI" sz="3600" b="1" dirty="0">
                <a:latin typeface="+mj-lt"/>
                <a:ea typeface="Times New Roman" panose="02020603050405020304" pitchFamily="18" charset="0"/>
                <a:cs typeface="Times New Roman" panose="02020603050405020304" pitchFamily="18" charset="0"/>
              </a:rPr>
              <a:t> 8-urnega delavnika</a:t>
            </a:r>
            <a:r>
              <a:rPr lang="sl-SI" sz="3600" dirty="0">
                <a:latin typeface="+mj-lt"/>
                <a:ea typeface="Times New Roman" panose="02020603050405020304" pitchFamily="18" charset="0"/>
                <a:cs typeface="Times New Roman" panose="02020603050405020304" pitchFamily="18" charset="0"/>
              </a:rPr>
              <a:t>. Svoje zahteve so 4. maja želeli podkrepiti s splošno stavko na mestnem trgu </a:t>
            </a:r>
            <a:r>
              <a:rPr lang="sl-SI" sz="3600" dirty="0" err="1">
                <a:latin typeface="+mj-lt"/>
                <a:ea typeface="Times New Roman" panose="02020603050405020304" pitchFamily="18" charset="0"/>
                <a:cs typeface="Times New Roman" panose="02020603050405020304" pitchFamily="18" charset="0"/>
              </a:rPr>
              <a:t>Haymarket</a:t>
            </a:r>
            <a:r>
              <a:rPr lang="sl-SI" sz="3600" dirty="0">
                <a:latin typeface="+mj-lt"/>
                <a:ea typeface="Times New Roman" panose="02020603050405020304" pitchFamily="18" charset="0"/>
                <a:cs typeface="Times New Roman" panose="02020603050405020304" pitchFamily="18" charset="0"/>
              </a:rPr>
              <a:t>, a se je ta po začetnem miru sprevrgla v krvav obračun, ko je pred policijsko četo eksplodirala bomba in ubila 8 policistov. Na to je policija odgovorila s streljanjem in ranila več deset ljudi.</a:t>
            </a:r>
            <a:endParaRPr lang="sl-SI" sz="36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8296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461554" y="853441"/>
            <a:ext cx="11207932" cy="2554545"/>
          </a:xfrm>
          <a:prstGeom prst="rect">
            <a:avLst/>
          </a:prstGeom>
        </p:spPr>
        <p:txBody>
          <a:bodyPr wrap="square">
            <a:spAutoFit/>
          </a:bodyPr>
          <a:lstStyle/>
          <a:p>
            <a:pPr algn="ctr"/>
            <a:r>
              <a:rPr lang="sl-SI" sz="4000" dirty="0">
                <a:latin typeface="+mj-lt"/>
              </a:rPr>
              <a:t>Vsakoletne demonstracije ob 1. maju v spomin na te dogodke so prerasle v proslave, ki so postale oblika delavskega boja. Takšnih proslav in praznovanj je tudi v Sloveniji veliko. </a:t>
            </a:r>
          </a:p>
        </p:txBody>
      </p:sp>
      <p:pic>
        <p:nvPicPr>
          <p:cNvPr id="3" name="Slika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5870" y="4310744"/>
            <a:ext cx="2093901" cy="1565773"/>
          </a:xfrm>
          <a:prstGeom prst="rect">
            <a:avLst/>
          </a:prstGeom>
        </p:spPr>
      </p:pic>
    </p:spTree>
    <p:extLst>
      <p:ext uri="{BB962C8B-B14F-4D97-AF65-F5344CB8AC3E}">
        <p14:creationId xmlns:p14="http://schemas.microsoft.com/office/powerpoint/2010/main" val="226667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dirty="0" smtClean="0"/>
              <a:t/>
            </a:r>
            <a:br>
              <a:rPr lang="sl-SI" dirty="0" smtClean="0"/>
            </a:br>
            <a:endParaRPr lang="sl-SI" dirty="0"/>
          </a:p>
        </p:txBody>
      </p:sp>
      <p:sp>
        <p:nvSpPr>
          <p:cNvPr id="4" name="Označba mesta besedila 3"/>
          <p:cNvSpPr>
            <a:spLocks noGrp="1"/>
          </p:cNvSpPr>
          <p:nvPr>
            <p:ph type="body" sz="half" idx="2"/>
          </p:nvPr>
        </p:nvSpPr>
        <p:spPr>
          <a:xfrm>
            <a:off x="839788" y="1071154"/>
            <a:ext cx="3932237" cy="4797834"/>
          </a:xfrm>
        </p:spPr>
        <p:txBody>
          <a:bodyPr>
            <a:normAutofit/>
          </a:bodyPr>
          <a:lstStyle/>
          <a:p>
            <a:pPr algn="ctr"/>
            <a:r>
              <a:rPr lang="sl-SI" sz="4000" dirty="0">
                <a:latin typeface="+mj-lt"/>
              </a:rPr>
              <a:t>Rdeča zastava </a:t>
            </a:r>
            <a:r>
              <a:rPr lang="sl-SI" sz="4000" dirty="0" smtClean="0">
                <a:latin typeface="+mj-lt"/>
              </a:rPr>
              <a:t> (simbol delavstva) </a:t>
            </a:r>
            <a:r>
              <a:rPr lang="sl-SI" sz="4000" dirty="0">
                <a:latin typeface="+mj-lt"/>
              </a:rPr>
              <a:t>je močno povezana s praznovanjem </a:t>
            </a:r>
            <a:r>
              <a:rPr lang="sl-SI" sz="4000" dirty="0" smtClean="0">
                <a:latin typeface="+mj-lt"/>
              </a:rPr>
              <a:t>prvega maja.</a:t>
            </a:r>
            <a:br>
              <a:rPr lang="sl-SI" sz="4000" dirty="0" smtClean="0">
                <a:latin typeface="+mj-lt"/>
              </a:rPr>
            </a:br>
            <a:endParaRPr lang="sl-SI" sz="4000" dirty="0" smtClean="0">
              <a:latin typeface="+mj-lt"/>
            </a:endParaRPr>
          </a:p>
          <a:p>
            <a:endParaRPr lang="sl-SI" dirty="0"/>
          </a:p>
        </p:txBody>
      </p:sp>
      <p:pic>
        <p:nvPicPr>
          <p:cNvPr id="5" name="Označba mesta slike 4" descr="https://upload.wikimedia.org/wikipedia/commons/7/7a/Madrid_may_day375.jpg"/>
          <p:cNvPicPr>
            <a:picLocks noGrp="1"/>
          </p:cNvPicPr>
          <p:nvPr>
            <p:ph type="pic" idx="1"/>
          </p:nvPr>
        </p:nvPicPr>
        <p:blipFill>
          <a:blip r:embed="rId2">
            <a:extLst>
              <a:ext uri="{28A0092B-C50C-407E-A947-70E740481C1C}">
                <a14:useLocalDpi xmlns:a14="http://schemas.microsoft.com/office/drawing/2010/main" val="0"/>
              </a:ext>
            </a:extLst>
          </a:blip>
          <a:srcRect l="13306" r="13306"/>
          <a:stretch>
            <a:fillRect/>
          </a:stretch>
        </p:blipFill>
        <p:spPr bwMode="auto">
          <a:prstGeom prst="rect">
            <a:avLst/>
          </a:prstGeom>
          <a:noFill/>
          <a:ln>
            <a:noFill/>
          </a:ln>
        </p:spPr>
      </p:pic>
    </p:spTree>
    <p:extLst>
      <p:ext uri="{BB962C8B-B14F-4D97-AF65-F5344CB8AC3E}">
        <p14:creationId xmlns:p14="http://schemas.microsoft.com/office/powerpoint/2010/main" val="3864054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670561" y="783771"/>
            <a:ext cx="10624456" cy="2176750"/>
          </a:xfrm>
          <a:prstGeom prst="rect">
            <a:avLst/>
          </a:prstGeom>
        </p:spPr>
        <p:txBody>
          <a:bodyPr wrap="square">
            <a:spAutoFit/>
          </a:bodyPr>
          <a:lstStyle/>
          <a:p>
            <a:pPr algn="ctr">
              <a:lnSpc>
                <a:spcPct val="107000"/>
              </a:lnSpc>
              <a:spcAft>
                <a:spcPts val="800"/>
              </a:spcAft>
            </a:pPr>
            <a:r>
              <a:rPr lang="sl-SI" sz="3200" dirty="0">
                <a:latin typeface="+mj-lt"/>
                <a:ea typeface="Times New Roman" panose="02020603050405020304" pitchFamily="18" charset="0"/>
                <a:cs typeface="Times New Roman" panose="02020603050405020304" pitchFamily="18" charset="0"/>
              </a:rPr>
              <a:t>V Sloveniji se je od vseh šeg in navad za mednarodni praznik delavstva (in dela) najbolj ohranil običaj kurjenja kresov na predvečer 1. maja, pa tudi nošnja nageljnov in postavljanje prvomajskega mlaja.</a:t>
            </a:r>
            <a:endParaRPr lang="sl-SI" sz="3200" dirty="0">
              <a:effectLst/>
              <a:latin typeface="+mj-lt"/>
              <a:ea typeface="Calibri" panose="020F0502020204030204" pitchFamily="34" charset="0"/>
              <a:cs typeface="Times New Roman" panose="02020603050405020304" pitchFamily="18" charset="0"/>
            </a:endParaRPr>
          </a:p>
        </p:txBody>
      </p:sp>
      <p:pic>
        <p:nvPicPr>
          <p:cNvPr id="3" name="Označba mesta vsebin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3435" y="3056709"/>
            <a:ext cx="3462474" cy="3240971"/>
          </a:xfrm>
          <a:prstGeom prst="rect">
            <a:avLst/>
          </a:prstGeom>
        </p:spPr>
      </p:pic>
      <p:pic>
        <p:nvPicPr>
          <p:cNvPr id="4" name="Slika 3" descr="D:\Users\Admin\AppData\Local\Microsoft\Windows\INetCache\Content.MSO\98433EDD.tmp"/>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56709"/>
            <a:ext cx="4426131" cy="3254874"/>
          </a:xfrm>
          <a:prstGeom prst="rect">
            <a:avLst/>
          </a:prstGeom>
          <a:noFill/>
          <a:ln>
            <a:noFill/>
          </a:ln>
        </p:spPr>
      </p:pic>
    </p:spTree>
    <p:extLst>
      <p:ext uri="{BB962C8B-B14F-4D97-AF65-F5344CB8AC3E}">
        <p14:creationId xmlns:p14="http://schemas.microsoft.com/office/powerpoint/2010/main" val="2455330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775063" y="470264"/>
            <a:ext cx="10302239" cy="1600438"/>
          </a:xfrm>
          <a:prstGeom prst="rect">
            <a:avLst/>
          </a:prstGeom>
        </p:spPr>
        <p:txBody>
          <a:bodyPr wrap="square">
            <a:spAutoFit/>
          </a:bodyPr>
          <a:lstStyle/>
          <a:p>
            <a:pPr algn="ctr"/>
            <a:endParaRPr lang="sl-SI" sz="4400" b="1" dirty="0" smtClean="0">
              <a:solidFill>
                <a:srgbClr val="FF0000"/>
              </a:solidFill>
              <a:latin typeface="+mj-lt"/>
              <a:ea typeface="Times New Roman" panose="02020603050405020304" pitchFamily="18" charset="0"/>
              <a:cs typeface="Times New Roman" panose="02020603050405020304" pitchFamily="18" charset="0"/>
            </a:endParaRPr>
          </a:p>
          <a:p>
            <a:pPr algn="ctr"/>
            <a:r>
              <a:rPr lang="sl-SI" sz="5400" b="1" dirty="0" smtClean="0">
                <a:solidFill>
                  <a:srgbClr val="FF0000"/>
                </a:solidFill>
                <a:latin typeface="+mj-lt"/>
                <a:ea typeface="Times New Roman" panose="02020603050405020304" pitchFamily="18" charset="0"/>
                <a:cs typeface="Times New Roman" panose="02020603050405020304" pitchFamily="18" charset="0"/>
              </a:rPr>
              <a:t>27</a:t>
            </a:r>
            <a:r>
              <a:rPr lang="sl-SI" sz="5400" b="1" dirty="0">
                <a:solidFill>
                  <a:srgbClr val="FF0000"/>
                </a:solidFill>
                <a:latin typeface="+mj-lt"/>
                <a:ea typeface="Times New Roman" panose="02020603050405020304" pitchFamily="18" charset="0"/>
                <a:cs typeface="Times New Roman" panose="02020603050405020304" pitchFamily="18" charset="0"/>
              </a:rPr>
              <a:t>. april - </a:t>
            </a:r>
            <a:r>
              <a:rPr lang="sl-SI" sz="5400" b="1" dirty="0" smtClean="0">
                <a:solidFill>
                  <a:srgbClr val="FF0000"/>
                </a:solidFill>
                <a:latin typeface="+mj-lt"/>
                <a:ea typeface="Times New Roman" panose="02020603050405020304" pitchFamily="18" charset="0"/>
                <a:cs typeface="Times New Roman" panose="02020603050405020304" pitchFamily="18" charset="0"/>
              </a:rPr>
              <a:t>dan </a:t>
            </a:r>
            <a:r>
              <a:rPr lang="sl-SI" sz="5400" b="1" dirty="0">
                <a:solidFill>
                  <a:srgbClr val="FF0000"/>
                </a:solidFill>
                <a:latin typeface="+mj-lt"/>
                <a:ea typeface="Times New Roman" panose="02020603050405020304" pitchFamily="18" charset="0"/>
                <a:cs typeface="Times New Roman" panose="02020603050405020304" pitchFamily="18" charset="0"/>
              </a:rPr>
              <a:t>upora proti okupatorju</a:t>
            </a:r>
          </a:p>
        </p:txBody>
      </p:sp>
      <p:pic>
        <p:nvPicPr>
          <p:cNvPr id="6" name="Slika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3429" y="2799040"/>
            <a:ext cx="3997234" cy="2057400"/>
          </a:xfrm>
          <a:prstGeom prst="rect">
            <a:avLst/>
          </a:prstGeom>
        </p:spPr>
      </p:pic>
    </p:spTree>
    <p:extLst>
      <p:ext uri="{BB962C8B-B14F-4D97-AF65-F5344CB8AC3E}">
        <p14:creationId xmlns:p14="http://schemas.microsoft.com/office/powerpoint/2010/main" val="2698311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2126" y="1515292"/>
            <a:ext cx="7620000" cy="4753790"/>
          </a:xfrm>
          <a:prstGeom prst="rect">
            <a:avLst/>
          </a:prstGeom>
        </p:spPr>
      </p:pic>
    </p:spTree>
    <p:extLst>
      <p:ext uri="{BB962C8B-B14F-4D97-AF65-F5344CB8AC3E}">
        <p14:creationId xmlns:p14="http://schemas.microsoft.com/office/powerpoint/2010/main" val="2753170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otnik 1"/>
          <p:cNvSpPr/>
          <p:nvPr/>
        </p:nvSpPr>
        <p:spPr>
          <a:xfrm>
            <a:off x="879566" y="809897"/>
            <a:ext cx="10537372" cy="3970318"/>
          </a:xfrm>
          <a:prstGeom prst="rect">
            <a:avLst/>
          </a:prstGeom>
        </p:spPr>
        <p:txBody>
          <a:bodyPr wrap="square">
            <a:spAutoFit/>
          </a:bodyPr>
          <a:lstStyle/>
          <a:p>
            <a:pPr algn="ctr"/>
            <a:r>
              <a:rPr lang="sl-SI" sz="3600" dirty="0" smtClean="0">
                <a:latin typeface="+mj-lt"/>
                <a:cs typeface="Times New Roman" panose="02020603050405020304" pitchFamily="18" charset="0"/>
              </a:rPr>
              <a:t>Dan upora proti okupatorju je državni praznik.</a:t>
            </a:r>
          </a:p>
          <a:p>
            <a:pPr algn="ctr"/>
            <a:endParaRPr lang="sl-SI" sz="3600" b="1" dirty="0" smtClean="0">
              <a:solidFill>
                <a:srgbClr val="FF0000"/>
              </a:solidFill>
              <a:latin typeface="+mj-lt"/>
              <a:cs typeface="Times New Roman" panose="02020603050405020304" pitchFamily="18" charset="0"/>
            </a:endParaRPr>
          </a:p>
          <a:p>
            <a:pPr algn="ctr"/>
            <a:r>
              <a:rPr lang="sl-SI" sz="3600" dirty="0" smtClean="0">
                <a:latin typeface="+mj-lt"/>
              </a:rPr>
              <a:t>Na ta dan leta 1941 je bilo v </a:t>
            </a:r>
            <a:r>
              <a:rPr lang="sl-SI" sz="3600" dirty="0">
                <a:latin typeface="+mj-lt"/>
              </a:rPr>
              <a:t>L</a:t>
            </a:r>
            <a:r>
              <a:rPr lang="sl-SI" sz="3600" dirty="0" smtClean="0">
                <a:latin typeface="+mj-lt"/>
              </a:rPr>
              <a:t>jubljani dogovorjeno, da se ustanovi organizacija odpora (Protiimperialistična fronta), ki se je po nemškem napadu na Sovjetsko zvezo 22. junija 1941 preimenovala v Osvobodilno fronto slovenskega naroda.  </a:t>
            </a:r>
            <a:endParaRPr lang="sl-SI" sz="3600" dirty="0">
              <a:latin typeface="+mj-lt"/>
            </a:endParaRPr>
          </a:p>
        </p:txBody>
      </p:sp>
      <p:pic>
        <p:nvPicPr>
          <p:cNvPr id="3" name="Slika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07434" y="5044205"/>
            <a:ext cx="1371600" cy="1428750"/>
          </a:xfrm>
          <a:prstGeom prst="rect">
            <a:avLst/>
          </a:prstGeom>
        </p:spPr>
      </p:pic>
    </p:spTree>
    <p:extLst>
      <p:ext uri="{BB962C8B-B14F-4D97-AF65-F5344CB8AC3E}">
        <p14:creationId xmlns:p14="http://schemas.microsoft.com/office/powerpoint/2010/main" val="479407158"/>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TotalTime>
  <Words>347</Words>
  <Application>Microsoft Office PowerPoint</Application>
  <PresentationFormat>Širokozaslonsko</PresentationFormat>
  <Paragraphs>29</Paragraphs>
  <Slides>12</Slides>
  <Notes>0</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12</vt:i4>
      </vt:variant>
    </vt:vector>
  </HeadingPairs>
  <TitlesOfParts>
    <vt:vector size="18" baseType="lpstr">
      <vt:lpstr>Arial</vt:lpstr>
      <vt:lpstr>Calibri</vt:lpstr>
      <vt:lpstr>Calibri Light</vt:lpstr>
      <vt:lpstr>Symbol</vt:lpstr>
      <vt:lpstr>Times New Roman</vt:lpstr>
      <vt:lpstr>Officeova tema</vt:lpstr>
      <vt:lpstr>1. in 2. maj -  praznik dela </vt:lpstr>
      <vt:lpstr>PowerPointova predstavitev</vt:lpstr>
      <vt:lpstr>PowerPointova predstavitev</vt:lpstr>
      <vt:lpstr>PowerPointova predstavitev</vt:lpstr>
      <vt:lpstr> </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Admin</dc:creator>
  <cp:lastModifiedBy>HP</cp:lastModifiedBy>
  <cp:revision>22</cp:revision>
  <dcterms:created xsi:type="dcterms:W3CDTF">2019-04-22T05:54:38Z</dcterms:created>
  <dcterms:modified xsi:type="dcterms:W3CDTF">2021-04-26T18:07:09Z</dcterms:modified>
</cp:coreProperties>
</file>