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60" r:id="rId7"/>
    <p:sldId id="261" r:id="rId8"/>
    <p:sldId id="262" r:id="rId9"/>
    <p:sldId id="263" r:id="rId10"/>
    <p:sldId id="267" r:id="rId11"/>
    <p:sldId id="268" r:id="rId12"/>
    <p:sldId id="264" r:id="rId13"/>
    <p:sldId id="265" r:id="rId14"/>
    <p:sldId id="269" r:id="rId15"/>
    <p:sldId id="270" r:id="rId16"/>
    <p:sldId id="273" r:id="rId1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4D0919C3-7282-409C-A8D3-B94D35BA7A5A}" type="datetimeFigureOut">
              <a:rPr lang="sl-SI" smtClean="0"/>
              <a:t>11. 02. 2021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1EE8688-2A1A-43B7-B146-1389BBF0511C}" type="slidenum">
              <a:rPr lang="sl-SI" smtClean="0"/>
              <a:t>‹#›</a:t>
            </a:fld>
            <a:endParaRPr lang="sl-SI"/>
          </a:p>
        </p:txBody>
      </p:sp>
    </p:spTree>
    <p:extLst>
      <p:ext uri="{BB962C8B-B14F-4D97-AF65-F5344CB8AC3E}">
        <p14:creationId xmlns:p14="http://schemas.microsoft.com/office/powerpoint/2010/main" val="27015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4D0919C3-7282-409C-A8D3-B94D35BA7A5A}" type="datetimeFigureOut">
              <a:rPr lang="sl-SI" smtClean="0"/>
              <a:t>11. 02. 2021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1EE8688-2A1A-43B7-B146-1389BBF0511C}" type="slidenum">
              <a:rPr lang="sl-SI" smtClean="0"/>
              <a:t>‹#›</a:t>
            </a:fld>
            <a:endParaRPr lang="sl-SI"/>
          </a:p>
        </p:txBody>
      </p:sp>
    </p:spTree>
    <p:extLst>
      <p:ext uri="{BB962C8B-B14F-4D97-AF65-F5344CB8AC3E}">
        <p14:creationId xmlns:p14="http://schemas.microsoft.com/office/powerpoint/2010/main" val="99778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4D0919C3-7282-409C-A8D3-B94D35BA7A5A}" type="datetimeFigureOut">
              <a:rPr lang="sl-SI" smtClean="0"/>
              <a:t>11. 02. 2021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1EE8688-2A1A-43B7-B146-1389BBF0511C}" type="slidenum">
              <a:rPr lang="sl-SI" smtClean="0"/>
              <a:t>‹#›</a:t>
            </a:fld>
            <a:endParaRPr lang="sl-SI"/>
          </a:p>
        </p:txBody>
      </p:sp>
    </p:spTree>
    <p:extLst>
      <p:ext uri="{BB962C8B-B14F-4D97-AF65-F5344CB8AC3E}">
        <p14:creationId xmlns:p14="http://schemas.microsoft.com/office/powerpoint/2010/main" val="235236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4D0919C3-7282-409C-A8D3-B94D35BA7A5A}" type="datetimeFigureOut">
              <a:rPr lang="sl-SI" smtClean="0"/>
              <a:t>11. 02. 2021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1EE8688-2A1A-43B7-B146-1389BBF0511C}" type="slidenum">
              <a:rPr lang="sl-SI" smtClean="0"/>
              <a:t>‹#›</a:t>
            </a:fld>
            <a:endParaRPr lang="sl-SI"/>
          </a:p>
        </p:txBody>
      </p:sp>
    </p:spTree>
    <p:extLst>
      <p:ext uri="{BB962C8B-B14F-4D97-AF65-F5344CB8AC3E}">
        <p14:creationId xmlns:p14="http://schemas.microsoft.com/office/powerpoint/2010/main" val="161931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4D0919C3-7282-409C-A8D3-B94D35BA7A5A}" type="datetimeFigureOut">
              <a:rPr lang="sl-SI" smtClean="0"/>
              <a:t>11. 02. 2021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1EE8688-2A1A-43B7-B146-1389BBF0511C}" type="slidenum">
              <a:rPr lang="sl-SI" smtClean="0"/>
              <a:t>‹#›</a:t>
            </a:fld>
            <a:endParaRPr lang="sl-SI"/>
          </a:p>
        </p:txBody>
      </p:sp>
    </p:spTree>
    <p:extLst>
      <p:ext uri="{BB962C8B-B14F-4D97-AF65-F5344CB8AC3E}">
        <p14:creationId xmlns:p14="http://schemas.microsoft.com/office/powerpoint/2010/main" val="361087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4D0919C3-7282-409C-A8D3-B94D35BA7A5A}" type="datetimeFigureOut">
              <a:rPr lang="sl-SI" smtClean="0"/>
              <a:t>11. 02. 2021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1EE8688-2A1A-43B7-B146-1389BBF0511C}" type="slidenum">
              <a:rPr lang="sl-SI" smtClean="0"/>
              <a:t>‹#›</a:t>
            </a:fld>
            <a:endParaRPr lang="sl-SI"/>
          </a:p>
        </p:txBody>
      </p:sp>
    </p:spTree>
    <p:extLst>
      <p:ext uri="{BB962C8B-B14F-4D97-AF65-F5344CB8AC3E}">
        <p14:creationId xmlns:p14="http://schemas.microsoft.com/office/powerpoint/2010/main" val="425530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4D0919C3-7282-409C-A8D3-B94D35BA7A5A}" type="datetimeFigureOut">
              <a:rPr lang="sl-SI" smtClean="0"/>
              <a:t>11. 02. 2021</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51EE8688-2A1A-43B7-B146-1389BBF0511C}" type="slidenum">
              <a:rPr lang="sl-SI" smtClean="0"/>
              <a:t>‹#›</a:t>
            </a:fld>
            <a:endParaRPr lang="sl-SI"/>
          </a:p>
        </p:txBody>
      </p:sp>
    </p:spTree>
    <p:extLst>
      <p:ext uri="{BB962C8B-B14F-4D97-AF65-F5344CB8AC3E}">
        <p14:creationId xmlns:p14="http://schemas.microsoft.com/office/powerpoint/2010/main" val="258590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4D0919C3-7282-409C-A8D3-B94D35BA7A5A}" type="datetimeFigureOut">
              <a:rPr lang="sl-SI" smtClean="0"/>
              <a:t>11. 02. 2021</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51EE8688-2A1A-43B7-B146-1389BBF0511C}" type="slidenum">
              <a:rPr lang="sl-SI" smtClean="0"/>
              <a:t>‹#›</a:t>
            </a:fld>
            <a:endParaRPr lang="sl-SI"/>
          </a:p>
        </p:txBody>
      </p:sp>
    </p:spTree>
    <p:extLst>
      <p:ext uri="{BB962C8B-B14F-4D97-AF65-F5344CB8AC3E}">
        <p14:creationId xmlns:p14="http://schemas.microsoft.com/office/powerpoint/2010/main" val="259920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4D0919C3-7282-409C-A8D3-B94D35BA7A5A}" type="datetimeFigureOut">
              <a:rPr lang="sl-SI" smtClean="0"/>
              <a:t>11. 02. 2021</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51EE8688-2A1A-43B7-B146-1389BBF0511C}" type="slidenum">
              <a:rPr lang="sl-SI" smtClean="0"/>
              <a:t>‹#›</a:t>
            </a:fld>
            <a:endParaRPr lang="sl-SI"/>
          </a:p>
        </p:txBody>
      </p:sp>
    </p:spTree>
    <p:extLst>
      <p:ext uri="{BB962C8B-B14F-4D97-AF65-F5344CB8AC3E}">
        <p14:creationId xmlns:p14="http://schemas.microsoft.com/office/powerpoint/2010/main" val="300462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4D0919C3-7282-409C-A8D3-B94D35BA7A5A}" type="datetimeFigureOut">
              <a:rPr lang="sl-SI" smtClean="0"/>
              <a:t>11. 02. 2021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1EE8688-2A1A-43B7-B146-1389BBF0511C}" type="slidenum">
              <a:rPr lang="sl-SI" smtClean="0"/>
              <a:t>‹#›</a:t>
            </a:fld>
            <a:endParaRPr lang="sl-SI"/>
          </a:p>
        </p:txBody>
      </p:sp>
    </p:spTree>
    <p:extLst>
      <p:ext uri="{BB962C8B-B14F-4D97-AF65-F5344CB8AC3E}">
        <p14:creationId xmlns:p14="http://schemas.microsoft.com/office/powerpoint/2010/main" val="312763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4D0919C3-7282-409C-A8D3-B94D35BA7A5A}" type="datetimeFigureOut">
              <a:rPr lang="sl-SI" smtClean="0"/>
              <a:t>11. 02. 2021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1EE8688-2A1A-43B7-B146-1389BBF0511C}" type="slidenum">
              <a:rPr lang="sl-SI" smtClean="0"/>
              <a:t>‹#›</a:t>
            </a:fld>
            <a:endParaRPr lang="sl-SI"/>
          </a:p>
        </p:txBody>
      </p:sp>
    </p:spTree>
    <p:extLst>
      <p:ext uri="{BB962C8B-B14F-4D97-AF65-F5344CB8AC3E}">
        <p14:creationId xmlns:p14="http://schemas.microsoft.com/office/powerpoint/2010/main" val="87496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lum/>
          </a:blip>
          <a:srcRect/>
          <a:stretch>
            <a:fillRect t="-17000" b="-17000"/>
          </a:stretch>
        </a:blip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919C3-7282-409C-A8D3-B94D35BA7A5A}" type="datetimeFigureOut">
              <a:rPr lang="sl-SI" smtClean="0"/>
              <a:t>11. 02. 2021</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E8688-2A1A-43B7-B146-1389BBF0511C}" type="slidenum">
              <a:rPr lang="sl-SI" smtClean="0"/>
              <a:t>‹#›</a:t>
            </a:fld>
            <a:endParaRPr lang="sl-SI"/>
          </a:p>
        </p:txBody>
      </p:sp>
    </p:spTree>
    <p:extLst>
      <p:ext uri="{BB962C8B-B14F-4D97-AF65-F5344CB8AC3E}">
        <p14:creationId xmlns:p14="http://schemas.microsoft.com/office/powerpoint/2010/main" val="4121257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watch?v=4Mr9kuZ2Brc"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s://www.youtube.com/watch?v=T99-p6r_5Ic"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youtube.com/watch?v=_Rdq79hcPTE" TargetMode="Externa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hyperlink" Target="https://www.youtube.com/watch?v=nzPKAsyTtb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jm3Wpo5h4-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9ztLCSwg6k0&amp;list=RDCMUChXK1l5d1jSZPYDv0CeGN8w&amp;start_radio=1&amp;t=210"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si4XwqNvOv0&amp;t=2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66d_dNdfKcQ&amp;t=2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ltjjLcpPaW4"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306286"/>
            <a:ext cx="9144000" cy="4127863"/>
          </a:xfrm>
        </p:spPr>
        <p:txBody>
          <a:bodyPr>
            <a:normAutofit fontScale="90000"/>
          </a:bodyPr>
          <a:lstStyle/>
          <a:p>
            <a:r>
              <a:rPr lang="sl-SI" sz="8000" b="1" dirty="0" smtClean="0"/>
              <a:t>PUST</a:t>
            </a:r>
            <a:r>
              <a:rPr lang="sl-SI" dirty="0" smtClean="0"/>
              <a:t/>
            </a:r>
            <a:br>
              <a:rPr lang="sl-SI" dirty="0" smtClean="0"/>
            </a:br>
            <a:r>
              <a:rPr lang="sl-SI" dirty="0"/>
              <a:t/>
            </a:r>
            <a:br>
              <a:rPr lang="sl-SI" dirty="0"/>
            </a:br>
            <a:r>
              <a:rPr lang="sl-SI" dirty="0" smtClean="0"/>
              <a:t/>
            </a:r>
            <a:br>
              <a:rPr lang="sl-SI" dirty="0" smtClean="0"/>
            </a:br>
            <a:r>
              <a:rPr lang="pl-PL" dirty="0"/>
              <a:t/>
            </a:r>
            <a:br>
              <a:rPr lang="pl-PL" dirty="0"/>
            </a:br>
            <a:endParaRPr lang="sl-SI" dirty="0"/>
          </a:p>
        </p:txBody>
      </p:sp>
      <p:pic>
        <p:nvPicPr>
          <p:cNvPr id="3" name="Slika 2"/>
          <p:cNvPicPr>
            <a:picLocks noChangeAspect="1"/>
          </p:cNvPicPr>
          <p:nvPr/>
        </p:nvPicPr>
        <p:blipFill>
          <a:blip r:embed="rId2"/>
          <a:stretch>
            <a:fillRect/>
          </a:stretch>
        </p:blipFill>
        <p:spPr>
          <a:xfrm>
            <a:off x="6233801" y="5686238"/>
            <a:ext cx="5297883" cy="536494"/>
          </a:xfrm>
          <a:prstGeom prst="rect">
            <a:avLst/>
          </a:prstGeom>
        </p:spPr>
      </p:pic>
    </p:spTree>
    <p:extLst>
      <p:ext uri="{BB962C8B-B14F-4D97-AF65-F5344CB8AC3E}">
        <p14:creationId xmlns:p14="http://schemas.microsoft.com/office/powerpoint/2010/main" val="2249512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768293" y="385474"/>
            <a:ext cx="4475162" cy="9223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sl-SI" sz="4000" b="1" dirty="0" smtClean="0">
                <a:solidFill>
                  <a:srgbClr val="FF0000"/>
                </a:solidFill>
                <a:latin typeface="+mn-lt"/>
              </a:rPr>
              <a:t>DREŽNIŠKI PUSTOVI </a:t>
            </a:r>
            <a:r>
              <a:rPr lang="sl-SI" sz="4000" b="1" dirty="0" smtClean="0">
                <a:solidFill>
                  <a:srgbClr val="008000"/>
                </a:solidFill>
                <a:effectLst>
                  <a:outerShdw blurRad="38100" dist="38100" dir="2700000" algn="tl">
                    <a:srgbClr val="000000"/>
                  </a:outerShdw>
                </a:effectLst>
                <a:latin typeface="Comic Sans MS" pitchFamily="66" charset="0"/>
              </a:rPr>
              <a:t/>
            </a:r>
            <a:br>
              <a:rPr lang="sl-SI" sz="4000" b="1" dirty="0" smtClean="0">
                <a:solidFill>
                  <a:srgbClr val="008000"/>
                </a:solidFill>
                <a:effectLst>
                  <a:outerShdw blurRad="38100" dist="38100" dir="2700000" algn="tl">
                    <a:srgbClr val="000000"/>
                  </a:outerShdw>
                </a:effectLst>
                <a:latin typeface="Comic Sans MS" pitchFamily="66" charset="0"/>
              </a:rPr>
            </a:br>
            <a:endParaRPr lang="sl-SI" sz="4000" b="1" dirty="0">
              <a:solidFill>
                <a:srgbClr val="008000"/>
              </a:solidFill>
              <a:effectLst>
                <a:outerShdw blurRad="38100" dist="38100" dir="2700000" algn="tl">
                  <a:srgbClr val="000000"/>
                </a:outerShdw>
              </a:effectLst>
              <a:latin typeface="Comic Sans MS" pitchFamily="66" charset="0"/>
            </a:endParaRPr>
          </a:p>
        </p:txBody>
      </p:sp>
      <p:sp>
        <p:nvSpPr>
          <p:cNvPr id="3" name="Pravokotnik 2"/>
          <p:cNvSpPr/>
          <p:nvPr/>
        </p:nvSpPr>
        <p:spPr>
          <a:xfrm>
            <a:off x="1535474" y="1221708"/>
            <a:ext cx="8940800" cy="1200329"/>
          </a:xfrm>
          <a:prstGeom prst="rect">
            <a:avLst/>
          </a:prstGeom>
        </p:spPr>
        <p:txBody>
          <a:bodyPr wrap="square">
            <a:spAutoFit/>
          </a:bodyPr>
          <a:lstStyle/>
          <a:p>
            <a:pPr algn="ctr"/>
            <a:r>
              <a:rPr lang="sl-SI" altLang="sl-SI" sz="2400" b="1" dirty="0"/>
              <a:t>To je najstarejše pustovanje v Sloveniji. Našemijo se lahko le neoženjeni moški. V pustnem svatovskem sprevodu je 15 likov, ki se delijo na “ta lepe” in “</a:t>
            </a:r>
            <a:r>
              <a:rPr lang="sl-SI" altLang="sl-SI" sz="2400" b="1" dirty="0" smtClean="0"/>
              <a:t>ta grde</a:t>
            </a:r>
            <a:r>
              <a:rPr lang="sl-SI" altLang="sl-SI" sz="2400" b="1" dirty="0"/>
              <a:t>”.</a:t>
            </a:r>
          </a:p>
        </p:txBody>
      </p:sp>
      <p:pic>
        <p:nvPicPr>
          <p:cNvPr id="4" name="Slika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747" y="2813087"/>
            <a:ext cx="5357091" cy="3573138"/>
          </a:xfrm>
          <a:prstGeom prst="rect">
            <a:avLst/>
          </a:prstGeom>
        </p:spPr>
      </p:pic>
      <p:sp>
        <p:nvSpPr>
          <p:cNvPr id="5" name="Pravokotnik 4"/>
          <p:cNvSpPr/>
          <p:nvPr/>
        </p:nvSpPr>
        <p:spPr>
          <a:xfrm>
            <a:off x="1499851" y="3768659"/>
            <a:ext cx="2268442" cy="830997"/>
          </a:xfrm>
          <a:prstGeom prst="rect">
            <a:avLst/>
          </a:prstGeom>
          <a:noFill/>
        </p:spPr>
        <p:txBody>
          <a:bodyPr wrap="none" lIns="91440" tIns="45720" rIns="91440" bIns="45720">
            <a:spAutoFit/>
          </a:bodyPr>
          <a:lstStyle/>
          <a:p>
            <a:pPr algn="ctr"/>
            <a:r>
              <a:rPr lang="sl-SI" sz="2400" b="0" cap="none" spc="0" dirty="0" smtClean="0">
                <a:ln w="0"/>
                <a:solidFill>
                  <a:schemeClr val="tx1"/>
                </a:solidFill>
                <a:effectLst>
                  <a:outerShdw blurRad="38100" dist="19050" dir="2700000" algn="tl" rotWithShape="0">
                    <a:schemeClr val="dk1">
                      <a:alpha val="40000"/>
                    </a:schemeClr>
                  </a:outerShdw>
                </a:effectLst>
              </a:rPr>
              <a:t>KLIKNI NA SLIKO </a:t>
            </a:r>
          </a:p>
          <a:p>
            <a:pPr algn="ctr"/>
            <a:r>
              <a:rPr lang="sl-SI" sz="2400" b="0" cap="none" spc="0" dirty="0" smtClean="0">
                <a:ln w="0"/>
                <a:solidFill>
                  <a:schemeClr val="tx1"/>
                </a:solidFill>
                <a:effectLst>
                  <a:outerShdw blurRad="38100" dist="19050" dir="2700000" algn="tl" rotWithShape="0">
                    <a:schemeClr val="dk1">
                      <a:alpha val="40000"/>
                    </a:schemeClr>
                  </a:outerShdw>
                </a:effectLst>
              </a:rPr>
              <a:t>IN SI JIH OGLEJ.</a:t>
            </a:r>
            <a:endParaRPr lang="sl-SI"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40357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918548" y="422419"/>
            <a:ext cx="5541962" cy="9223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sl-SI" sz="4000" b="1" dirty="0" smtClean="0">
                <a:solidFill>
                  <a:srgbClr val="FF0000"/>
                </a:solidFill>
                <a:latin typeface="+mn-lt"/>
              </a:rPr>
              <a:t>CERKNIŠKE MAŠKARE</a:t>
            </a:r>
            <a:r>
              <a:rPr lang="sl-SI" sz="4000" b="1" dirty="0" smtClean="0">
                <a:solidFill>
                  <a:srgbClr val="008000"/>
                </a:solidFill>
                <a:effectLst>
                  <a:outerShdw blurRad="38100" dist="38100" dir="2700000" algn="tl">
                    <a:srgbClr val="000000"/>
                  </a:outerShdw>
                </a:effectLst>
                <a:latin typeface="Comic Sans MS" pitchFamily="66" charset="0"/>
              </a:rPr>
              <a:t/>
            </a:r>
            <a:br>
              <a:rPr lang="sl-SI" sz="4000" b="1" dirty="0" smtClean="0">
                <a:solidFill>
                  <a:srgbClr val="008000"/>
                </a:solidFill>
                <a:effectLst>
                  <a:outerShdw blurRad="38100" dist="38100" dir="2700000" algn="tl">
                    <a:srgbClr val="000000"/>
                  </a:outerShdw>
                </a:effectLst>
                <a:latin typeface="Comic Sans MS" pitchFamily="66" charset="0"/>
              </a:rPr>
            </a:br>
            <a:endParaRPr lang="sl-SI" sz="4000" b="1" dirty="0">
              <a:solidFill>
                <a:srgbClr val="008000"/>
              </a:solidFill>
              <a:effectLst>
                <a:outerShdw blurRad="38100" dist="38100" dir="2700000" algn="tl">
                  <a:srgbClr val="000000"/>
                </a:outerShdw>
              </a:effectLst>
              <a:latin typeface="Comic Sans MS" pitchFamily="66" charset="0"/>
            </a:endParaRPr>
          </a:p>
        </p:txBody>
      </p:sp>
      <p:pic>
        <p:nvPicPr>
          <p:cNvPr id="3" name="Picture 10" descr="carovnic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71" y="1760254"/>
            <a:ext cx="2220912"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Img0079"/>
          <p:cNvPicPr>
            <a:picLocks noChangeAspect="1" noChangeArrowheads="1"/>
          </p:cNvPicPr>
          <p:nvPr/>
        </p:nvPicPr>
        <p:blipFill>
          <a:blip r:embed="rId3">
            <a:extLst>
              <a:ext uri="{28A0092B-C50C-407E-A947-70E740481C1C}">
                <a14:useLocalDpi xmlns:a14="http://schemas.microsoft.com/office/drawing/2010/main" val="0"/>
              </a:ext>
            </a:extLst>
          </a:blip>
          <a:srcRect l="9448" t="25230" r="9448" b="12564"/>
          <a:stretch>
            <a:fillRect/>
          </a:stretch>
        </p:blipFill>
        <p:spPr bwMode="auto">
          <a:xfrm>
            <a:off x="2662022" y="3474530"/>
            <a:ext cx="2778125"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ol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530191"/>
            <a:ext cx="29527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0019"/>
          <p:cNvPicPr>
            <a:picLocks noChangeAspect="1" noChangeArrowheads="1"/>
          </p:cNvPicPr>
          <p:nvPr/>
        </p:nvPicPr>
        <p:blipFill>
          <a:blip r:embed="rId5">
            <a:extLst>
              <a:ext uri="{28A0092B-C50C-407E-A947-70E740481C1C}">
                <a14:useLocalDpi xmlns:a14="http://schemas.microsoft.com/office/drawing/2010/main" val="0"/>
              </a:ext>
            </a:extLst>
          </a:blip>
          <a:srcRect l="4750" t="14174" r="2374" b="17786"/>
          <a:stretch>
            <a:fillRect/>
          </a:stretch>
        </p:blipFill>
        <p:spPr bwMode="auto">
          <a:xfrm>
            <a:off x="8791575" y="5146675"/>
            <a:ext cx="30956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ravokotnik 6"/>
          <p:cNvSpPr/>
          <p:nvPr/>
        </p:nvSpPr>
        <p:spPr>
          <a:xfrm>
            <a:off x="304371" y="929257"/>
            <a:ext cx="2614177" cy="830997"/>
          </a:xfrm>
          <a:prstGeom prst="rect">
            <a:avLst/>
          </a:prstGeom>
        </p:spPr>
        <p:txBody>
          <a:bodyPr wrap="none">
            <a:spAutoFit/>
          </a:bodyPr>
          <a:lstStyle/>
          <a:p>
            <a:pPr algn="ctr"/>
            <a:r>
              <a:rPr lang="sl-SI" altLang="sl-SI" sz="2400" b="1" dirty="0"/>
              <a:t>C</a:t>
            </a:r>
            <a:r>
              <a:rPr lang="sl-SI" altLang="sl-SI" sz="2400" b="1" dirty="0" smtClean="0"/>
              <a:t>oprnica </a:t>
            </a:r>
            <a:r>
              <a:rPr lang="sl-SI" altLang="sl-SI" sz="2400" b="1" dirty="0"/>
              <a:t>Uršula, </a:t>
            </a:r>
            <a:endParaRPr lang="sl-SI" altLang="sl-SI" sz="2400" b="1" dirty="0" smtClean="0"/>
          </a:p>
          <a:p>
            <a:pPr algn="ctr"/>
            <a:r>
              <a:rPr lang="sl-SI" altLang="sl-SI" sz="2400" b="1" dirty="0" smtClean="0"/>
              <a:t>mati </a:t>
            </a:r>
            <a:r>
              <a:rPr lang="sl-SI" altLang="sl-SI" sz="2400" b="1" dirty="0"/>
              <a:t>vseh čarovnic</a:t>
            </a:r>
            <a:r>
              <a:rPr lang="sl-SI" altLang="sl-SI" dirty="0">
                <a:latin typeface="Comic Sans MS" panose="030F0702030302020204" pitchFamily="66" charset="0"/>
              </a:rPr>
              <a:t>.</a:t>
            </a:r>
          </a:p>
        </p:txBody>
      </p:sp>
      <p:sp>
        <p:nvSpPr>
          <p:cNvPr id="8" name="Pravokotnik 7"/>
          <p:cNvSpPr/>
          <p:nvPr/>
        </p:nvSpPr>
        <p:spPr>
          <a:xfrm>
            <a:off x="2670169" y="2986532"/>
            <a:ext cx="2914131" cy="461665"/>
          </a:xfrm>
          <a:prstGeom prst="rect">
            <a:avLst/>
          </a:prstGeom>
        </p:spPr>
        <p:txBody>
          <a:bodyPr wrap="none">
            <a:spAutoFit/>
          </a:bodyPr>
          <a:lstStyle/>
          <a:p>
            <a:pPr algn="ctr"/>
            <a:r>
              <a:rPr lang="sl-SI" altLang="sl-SI" sz="2400" b="1" dirty="0" smtClean="0"/>
              <a:t>Povodni </a:t>
            </a:r>
            <a:r>
              <a:rPr lang="sl-SI" altLang="sl-SI" sz="2400" b="1" dirty="0"/>
              <a:t>mož Jezerko.</a:t>
            </a:r>
          </a:p>
        </p:txBody>
      </p:sp>
      <p:sp>
        <p:nvSpPr>
          <p:cNvPr id="9" name="Pravokotnik 8"/>
          <p:cNvSpPr/>
          <p:nvPr/>
        </p:nvSpPr>
        <p:spPr>
          <a:xfrm>
            <a:off x="9073809" y="4315678"/>
            <a:ext cx="2619370" cy="830997"/>
          </a:xfrm>
          <a:prstGeom prst="rect">
            <a:avLst/>
          </a:prstGeom>
        </p:spPr>
        <p:txBody>
          <a:bodyPr wrap="none">
            <a:spAutoFit/>
          </a:bodyPr>
          <a:lstStyle/>
          <a:p>
            <a:pPr algn="ctr"/>
            <a:r>
              <a:rPr lang="sl-SI" altLang="sl-SI" sz="2400" b="1" dirty="0" smtClean="0"/>
              <a:t>Ščuka iz</a:t>
            </a:r>
          </a:p>
          <a:p>
            <a:pPr algn="ctr"/>
            <a:r>
              <a:rPr lang="sl-SI" altLang="sl-SI" sz="2400" b="1" dirty="0" smtClean="0"/>
              <a:t>Cerkniškega </a:t>
            </a:r>
            <a:r>
              <a:rPr lang="sl-SI" altLang="sl-SI" sz="2400" b="1" dirty="0"/>
              <a:t>jezera.</a:t>
            </a:r>
          </a:p>
        </p:txBody>
      </p:sp>
      <p:sp>
        <p:nvSpPr>
          <p:cNvPr id="10" name="Pravokotnik 9"/>
          <p:cNvSpPr/>
          <p:nvPr/>
        </p:nvSpPr>
        <p:spPr>
          <a:xfrm>
            <a:off x="6819702" y="2068526"/>
            <a:ext cx="952377" cy="461665"/>
          </a:xfrm>
          <a:prstGeom prst="rect">
            <a:avLst/>
          </a:prstGeom>
        </p:spPr>
        <p:txBody>
          <a:bodyPr wrap="none">
            <a:spAutoFit/>
          </a:bodyPr>
          <a:lstStyle/>
          <a:p>
            <a:pPr algn="ctr"/>
            <a:r>
              <a:rPr lang="sl-SI" altLang="sl-SI" sz="2400" b="1" dirty="0" err="1" smtClean="0"/>
              <a:t>Polhci</a:t>
            </a:r>
            <a:endParaRPr lang="sl-SI" altLang="sl-SI" sz="2400" b="1" dirty="0"/>
          </a:p>
        </p:txBody>
      </p:sp>
      <p:pic>
        <p:nvPicPr>
          <p:cNvPr id="11" name="Slika 10">
            <a:hlinkClick r:id="rId6"/>
          </p:cNvPr>
          <p:cNvPicPr>
            <a:picLocks noChangeAspect="1"/>
          </p:cNvPicPr>
          <p:nvPr/>
        </p:nvPicPr>
        <p:blipFill>
          <a:blip r:embed="rId7"/>
          <a:stretch>
            <a:fillRect/>
          </a:stretch>
        </p:blipFill>
        <p:spPr>
          <a:xfrm>
            <a:off x="10166205" y="1259704"/>
            <a:ext cx="1314595" cy="1001099"/>
          </a:xfrm>
          <a:prstGeom prst="rect">
            <a:avLst/>
          </a:prstGeom>
        </p:spPr>
      </p:pic>
      <p:sp>
        <p:nvSpPr>
          <p:cNvPr id="12" name="Pravokotnik 11"/>
          <p:cNvSpPr/>
          <p:nvPr/>
        </p:nvSpPr>
        <p:spPr>
          <a:xfrm>
            <a:off x="8913090" y="521040"/>
            <a:ext cx="3278910" cy="646331"/>
          </a:xfrm>
          <a:prstGeom prst="rect">
            <a:avLst/>
          </a:prstGeom>
        </p:spPr>
        <p:txBody>
          <a:bodyPr wrap="square">
            <a:spAutoFit/>
          </a:bodyPr>
          <a:lstStyle/>
          <a:p>
            <a:pPr algn="ctr"/>
            <a:r>
              <a:rPr lang="sl-SI" dirty="0">
                <a:ln w="0"/>
                <a:effectLst>
                  <a:outerShdw blurRad="38100" dist="19050" dir="2700000" algn="tl" rotWithShape="0">
                    <a:schemeClr val="dk1">
                      <a:alpha val="40000"/>
                    </a:schemeClr>
                  </a:outerShdw>
                </a:effectLst>
              </a:rPr>
              <a:t>KLIKNI NA SLIKO IN SI OGLEJ</a:t>
            </a:r>
          </a:p>
          <a:p>
            <a:pPr algn="ctr"/>
            <a:r>
              <a:rPr lang="sl-SI" dirty="0" smtClean="0">
                <a:ln w="0"/>
                <a:effectLst>
                  <a:outerShdw blurRad="38100" dist="19050" dir="2700000" algn="tl" rotWithShape="0">
                    <a:schemeClr val="dk1">
                      <a:alpha val="40000"/>
                    </a:schemeClr>
                  </a:outerShdw>
                </a:effectLst>
              </a:rPr>
              <a:t>CERKNIŠKI </a:t>
            </a:r>
            <a:r>
              <a:rPr lang="sl-SI" dirty="0">
                <a:ln w="0"/>
                <a:effectLst>
                  <a:outerShdw blurRad="38100" dist="19050" dir="2700000" algn="tl" rotWithShape="0">
                    <a:schemeClr val="dk1">
                      <a:alpha val="40000"/>
                    </a:schemeClr>
                  </a:outerShdw>
                </a:effectLst>
              </a:rPr>
              <a:t>KARNEVAL</a:t>
            </a:r>
          </a:p>
        </p:txBody>
      </p:sp>
    </p:spTree>
    <p:extLst>
      <p:ext uri="{BB962C8B-B14F-4D97-AF65-F5344CB8AC3E}">
        <p14:creationId xmlns:p14="http://schemas.microsoft.com/office/powerpoint/2010/main" val="125047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4549957" y="464187"/>
            <a:ext cx="3154646" cy="1323439"/>
          </a:xfrm>
          <a:prstGeom prst="rect">
            <a:avLst/>
          </a:prstGeom>
        </p:spPr>
        <p:txBody>
          <a:bodyPr wrap="none">
            <a:spAutoFit/>
          </a:bodyPr>
          <a:lstStyle/>
          <a:p>
            <a:pPr algn="ctr"/>
            <a:r>
              <a:rPr lang="sl-SI" sz="4000" b="1" dirty="0" smtClean="0">
                <a:solidFill>
                  <a:srgbClr val="FF0000"/>
                </a:solidFill>
              </a:rPr>
              <a:t>PUSTNI KROFI</a:t>
            </a:r>
          </a:p>
          <a:p>
            <a:pPr algn="ctr"/>
            <a:r>
              <a:rPr lang="sl-SI" sz="4000" b="1" dirty="0" smtClean="0">
                <a:solidFill>
                  <a:srgbClr val="FF0000"/>
                </a:solidFill>
              </a:rPr>
              <a:t>FLANCATI</a:t>
            </a:r>
          </a:p>
        </p:txBody>
      </p:sp>
      <p:pic>
        <p:nvPicPr>
          <p:cNvPr id="4" name="Slika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581" y="3526848"/>
            <a:ext cx="3933825" cy="2686050"/>
          </a:xfrm>
          <a:prstGeom prst="rect">
            <a:avLst/>
          </a:prstGeom>
        </p:spPr>
      </p:pic>
      <p:pic>
        <p:nvPicPr>
          <p:cNvPr id="5" name="Slika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9800" y="3436793"/>
            <a:ext cx="3701473" cy="2776105"/>
          </a:xfrm>
          <a:prstGeom prst="rect">
            <a:avLst/>
          </a:prstGeom>
        </p:spPr>
      </p:pic>
      <p:sp>
        <p:nvSpPr>
          <p:cNvPr id="6" name="Pravokotnik 5"/>
          <p:cNvSpPr/>
          <p:nvPr/>
        </p:nvSpPr>
        <p:spPr>
          <a:xfrm>
            <a:off x="8085302" y="1787626"/>
            <a:ext cx="1674048" cy="923330"/>
          </a:xfrm>
          <a:prstGeom prst="rect">
            <a:avLst/>
          </a:prstGeom>
          <a:noFill/>
        </p:spPr>
        <p:txBody>
          <a:bodyPr wrap="none" lIns="91440" tIns="45720" rIns="91440" bIns="45720">
            <a:spAutoFit/>
          </a:bodyPr>
          <a:lstStyle/>
          <a:p>
            <a:pPr algn="ctr"/>
            <a:r>
              <a:rPr lang="sl-SI" sz="3200" b="0" cap="none" spc="0" dirty="0" smtClean="0">
                <a:ln w="0"/>
                <a:solidFill>
                  <a:schemeClr val="tx1"/>
                </a:solidFill>
                <a:effectLst>
                  <a:outerShdw blurRad="38100" dist="19050" dir="2700000" algn="tl" rotWithShape="0">
                    <a:schemeClr val="dk1">
                      <a:alpha val="40000"/>
                    </a:schemeClr>
                  </a:outerShdw>
                </a:effectLst>
              </a:rPr>
              <a:t>RECEPT:</a:t>
            </a:r>
            <a:r>
              <a:rPr lang="sl-SI" sz="5400" b="0" cap="none" spc="0" dirty="0" smtClean="0">
                <a:ln w="0"/>
                <a:solidFill>
                  <a:schemeClr val="tx1"/>
                </a:solidFill>
                <a:effectLst>
                  <a:outerShdw blurRad="38100" dist="19050" dir="2700000" algn="tl" rotWithShape="0">
                    <a:schemeClr val="dk1">
                      <a:alpha val="40000"/>
                    </a:schemeClr>
                  </a:outerShdw>
                </a:effectLst>
              </a:rPr>
              <a:t> </a:t>
            </a:r>
            <a:endParaRPr lang="sl-SI" sz="5400" b="0" cap="none" spc="0" dirty="0">
              <a:ln w="0"/>
              <a:solidFill>
                <a:schemeClr val="tx1"/>
              </a:solidFill>
              <a:effectLst>
                <a:outerShdw blurRad="38100" dist="19050" dir="2700000" algn="tl" rotWithShape="0">
                  <a:schemeClr val="dk1">
                    <a:alpha val="40000"/>
                  </a:schemeClr>
                </a:outerShdw>
              </a:effectLst>
            </a:endParaRPr>
          </a:p>
        </p:txBody>
      </p:sp>
      <p:sp>
        <p:nvSpPr>
          <p:cNvPr id="7" name="Pravokotnik 6"/>
          <p:cNvSpPr/>
          <p:nvPr/>
        </p:nvSpPr>
        <p:spPr>
          <a:xfrm>
            <a:off x="6796497" y="2843042"/>
            <a:ext cx="4688078" cy="461665"/>
          </a:xfrm>
          <a:prstGeom prst="rect">
            <a:avLst/>
          </a:prstGeom>
        </p:spPr>
        <p:txBody>
          <a:bodyPr wrap="none">
            <a:spAutoFit/>
          </a:bodyPr>
          <a:lstStyle/>
          <a:p>
            <a:r>
              <a:rPr lang="sl-SI" sz="2400" b="1" u="sng" dirty="0" err="1" smtClean="0">
                <a:solidFill>
                  <a:srgbClr val="002060"/>
                </a:solidFill>
              </a:rPr>
              <a:t>Infodrom</a:t>
            </a:r>
            <a:r>
              <a:rPr lang="sl-SI" sz="2400" b="1" u="sng" dirty="0" smtClean="0">
                <a:solidFill>
                  <a:srgbClr val="002060"/>
                </a:solidFill>
              </a:rPr>
              <a:t>: Kako naredimo flancate?</a:t>
            </a:r>
            <a:endParaRPr lang="sl-SI" sz="2400" b="1" u="sng" dirty="0">
              <a:solidFill>
                <a:srgbClr val="002060"/>
              </a:solidFill>
            </a:endParaRPr>
          </a:p>
        </p:txBody>
      </p:sp>
      <p:sp>
        <p:nvSpPr>
          <p:cNvPr id="8" name="Pravokotnik 7"/>
          <p:cNvSpPr/>
          <p:nvPr/>
        </p:nvSpPr>
        <p:spPr>
          <a:xfrm>
            <a:off x="2215593" y="1787626"/>
            <a:ext cx="1674048" cy="923330"/>
          </a:xfrm>
          <a:prstGeom prst="rect">
            <a:avLst/>
          </a:prstGeom>
          <a:noFill/>
        </p:spPr>
        <p:txBody>
          <a:bodyPr wrap="none" lIns="91440" tIns="45720" rIns="91440" bIns="45720">
            <a:spAutoFit/>
          </a:bodyPr>
          <a:lstStyle/>
          <a:p>
            <a:pPr algn="ctr"/>
            <a:r>
              <a:rPr lang="sl-SI" sz="3200" b="0" cap="none" spc="0" dirty="0" smtClean="0">
                <a:ln w="0"/>
                <a:solidFill>
                  <a:schemeClr val="tx1"/>
                </a:solidFill>
                <a:effectLst>
                  <a:outerShdw blurRad="38100" dist="19050" dir="2700000" algn="tl" rotWithShape="0">
                    <a:schemeClr val="dk1">
                      <a:alpha val="40000"/>
                    </a:schemeClr>
                  </a:outerShdw>
                </a:effectLst>
              </a:rPr>
              <a:t>RECEPT:</a:t>
            </a:r>
            <a:r>
              <a:rPr lang="sl-SI" sz="5400" b="0" cap="none" spc="0" dirty="0" smtClean="0">
                <a:ln w="0"/>
                <a:solidFill>
                  <a:schemeClr val="tx1"/>
                </a:solidFill>
                <a:effectLst>
                  <a:outerShdw blurRad="38100" dist="19050" dir="2700000" algn="tl" rotWithShape="0">
                    <a:schemeClr val="dk1">
                      <a:alpha val="40000"/>
                    </a:schemeClr>
                  </a:outerShdw>
                </a:effectLst>
              </a:rPr>
              <a:t> </a:t>
            </a:r>
            <a:endParaRPr lang="sl-SI" sz="5400" b="0" cap="none" spc="0" dirty="0">
              <a:ln w="0"/>
              <a:solidFill>
                <a:schemeClr val="tx1"/>
              </a:solidFill>
              <a:effectLst>
                <a:outerShdw blurRad="38100" dist="19050" dir="2700000" algn="tl" rotWithShape="0">
                  <a:schemeClr val="dk1">
                    <a:alpha val="40000"/>
                  </a:schemeClr>
                </a:outerShdw>
              </a:effectLst>
            </a:endParaRPr>
          </a:p>
        </p:txBody>
      </p:sp>
      <p:sp>
        <p:nvSpPr>
          <p:cNvPr id="9" name="Pravokotnik 8"/>
          <p:cNvSpPr/>
          <p:nvPr/>
        </p:nvSpPr>
        <p:spPr>
          <a:xfrm>
            <a:off x="1132043" y="2895547"/>
            <a:ext cx="4410951" cy="461665"/>
          </a:xfrm>
          <a:prstGeom prst="rect">
            <a:avLst/>
          </a:prstGeom>
        </p:spPr>
        <p:txBody>
          <a:bodyPr wrap="none">
            <a:spAutoFit/>
          </a:bodyPr>
          <a:lstStyle/>
          <a:p>
            <a:r>
              <a:rPr lang="pl-PL" sz="2400" b="1" u="sng" dirty="0" smtClean="0">
                <a:solidFill>
                  <a:srgbClr val="002060"/>
                </a:solidFill>
              </a:rPr>
              <a:t>Domači pustni krofi z marmelado</a:t>
            </a:r>
            <a:endParaRPr lang="pl-PL" sz="2400" b="1" u="sng" dirty="0">
              <a:solidFill>
                <a:srgbClr val="002060"/>
              </a:solidFill>
            </a:endParaRPr>
          </a:p>
        </p:txBody>
      </p:sp>
    </p:spTree>
    <p:extLst>
      <p:ext uri="{BB962C8B-B14F-4D97-AF65-F5344CB8AC3E}">
        <p14:creationId xmlns:p14="http://schemas.microsoft.com/office/powerpoint/2010/main" val="3988080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675098" y="2967335"/>
            <a:ext cx="6841809" cy="923330"/>
          </a:xfrm>
          <a:prstGeom prst="rect">
            <a:avLst/>
          </a:prstGeom>
          <a:noFill/>
        </p:spPr>
        <p:txBody>
          <a:bodyPr wrap="none" lIns="91440" tIns="45720" rIns="91440" bIns="45720">
            <a:spAutoFit/>
          </a:bodyPr>
          <a:lstStyle/>
          <a:p>
            <a:pPr algn="ctr"/>
            <a:r>
              <a:rPr lang="sl-SI" sz="5400" b="0" cap="none" spc="0" dirty="0" smtClean="0">
                <a:ln w="0"/>
                <a:solidFill>
                  <a:schemeClr val="tx1"/>
                </a:solidFill>
                <a:effectLst>
                  <a:outerShdw blurRad="38100" dist="19050" dir="2700000" algn="tl" rotWithShape="0">
                    <a:schemeClr val="dk1">
                      <a:alpha val="40000"/>
                    </a:schemeClr>
                  </a:outerShdw>
                </a:effectLst>
              </a:rPr>
              <a:t>PUSTOVANJA PO SVETU</a:t>
            </a:r>
            <a:endParaRPr lang="sl-SI"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33651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541109" y="510370"/>
            <a:ext cx="5283754" cy="707886"/>
          </a:xfrm>
          <a:prstGeom prst="rect">
            <a:avLst/>
          </a:prstGeom>
        </p:spPr>
        <p:txBody>
          <a:bodyPr wrap="none">
            <a:spAutoFit/>
          </a:bodyPr>
          <a:lstStyle/>
          <a:p>
            <a:r>
              <a:rPr lang="sl-SI" sz="4000" b="1" smtClean="0">
                <a:solidFill>
                  <a:srgbClr val="FF0000"/>
                </a:solidFill>
              </a:rPr>
              <a:t>KARNEVAL V BENETKAH</a:t>
            </a:r>
            <a:endParaRPr lang="sl-SI" sz="4000" dirty="0">
              <a:solidFill>
                <a:srgbClr val="FF0000"/>
              </a:solidFill>
            </a:endParaRPr>
          </a:p>
        </p:txBody>
      </p:sp>
      <p:sp>
        <p:nvSpPr>
          <p:cNvPr id="3" name="Pravokotnik 2"/>
          <p:cNvSpPr/>
          <p:nvPr/>
        </p:nvSpPr>
        <p:spPr>
          <a:xfrm>
            <a:off x="2109749" y="1218256"/>
            <a:ext cx="8146473" cy="830997"/>
          </a:xfrm>
          <a:prstGeom prst="rect">
            <a:avLst/>
          </a:prstGeom>
        </p:spPr>
        <p:txBody>
          <a:bodyPr wrap="square">
            <a:spAutoFit/>
          </a:bodyPr>
          <a:lstStyle/>
          <a:p>
            <a:pPr algn="ctr"/>
            <a:r>
              <a:rPr lang="sl-SI" altLang="sl-SI" sz="2400" b="1" dirty="0"/>
              <a:t>Beneški karneval se je razvil iz rimskega praznika. Danes je za Benečane to najpomembnejši dogodek leta. </a:t>
            </a:r>
          </a:p>
        </p:txBody>
      </p:sp>
      <p:pic>
        <p:nvPicPr>
          <p:cNvPr id="4" name="Picture 7" descr="italy-venice-carnevale_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887" y="3052618"/>
            <a:ext cx="3694113"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avokotnik 4"/>
          <p:cNvSpPr/>
          <p:nvPr/>
        </p:nvSpPr>
        <p:spPr>
          <a:xfrm>
            <a:off x="794522" y="4096868"/>
            <a:ext cx="3675878" cy="2492990"/>
          </a:xfrm>
          <a:prstGeom prst="rect">
            <a:avLst/>
          </a:prstGeom>
          <a:noFill/>
        </p:spPr>
        <p:txBody>
          <a:bodyPr wrap="none" lIns="91440" tIns="45720" rIns="91440" bIns="45720">
            <a:spAutoFit/>
          </a:bodyPr>
          <a:lstStyle/>
          <a:p>
            <a:pPr algn="ctr"/>
            <a:r>
              <a:rPr lang="sl-SI" sz="2400" b="0" cap="none" spc="0" dirty="0" smtClean="0">
                <a:ln w="0"/>
                <a:solidFill>
                  <a:schemeClr val="tx1"/>
                </a:solidFill>
                <a:effectLst>
                  <a:outerShdw blurRad="38100" dist="19050" dir="2700000" algn="tl" rotWithShape="0">
                    <a:schemeClr val="dk1">
                      <a:alpha val="40000"/>
                    </a:schemeClr>
                  </a:outerShdw>
                </a:effectLst>
              </a:rPr>
              <a:t>KLIKNI NA SLIKO IN SI OGLEJ</a:t>
            </a:r>
          </a:p>
          <a:p>
            <a:pPr algn="ctr"/>
            <a:r>
              <a:rPr lang="sl-SI" sz="2400" dirty="0" smtClean="0">
                <a:ln w="0"/>
                <a:effectLst>
                  <a:outerShdw blurRad="38100" dist="19050" dir="2700000" algn="tl" rotWithShape="0">
                    <a:schemeClr val="dk1">
                      <a:alpha val="40000"/>
                    </a:schemeClr>
                  </a:outerShdw>
                </a:effectLst>
              </a:rPr>
              <a:t>BENEŠKI KARNEVAL</a:t>
            </a:r>
            <a:endParaRPr lang="sl-SI" sz="2400" b="0" cap="none" spc="0" dirty="0" smtClean="0">
              <a:ln w="0"/>
              <a:solidFill>
                <a:schemeClr val="tx1"/>
              </a:solidFill>
              <a:effectLst>
                <a:outerShdw blurRad="38100" dist="19050" dir="2700000" algn="tl" rotWithShape="0">
                  <a:schemeClr val="dk1">
                    <a:alpha val="40000"/>
                  </a:schemeClr>
                </a:outerShdw>
              </a:effectLst>
            </a:endParaRPr>
          </a:p>
          <a:p>
            <a:pPr algn="ctr"/>
            <a:endParaRPr lang="pl-PL" sz="5400" b="1" u="sng" dirty="0" smtClean="0">
              <a:solidFill>
                <a:srgbClr val="002060"/>
              </a:solidFill>
            </a:endParaRPr>
          </a:p>
          <a:p>
            <a:pPr algn="ctr"/>
            <a:endParaRPr lang="sl-SI"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70540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983729" y="353352"/>
            <a:ext cx="4714689" cy="707886"/>
          </a:xfrm>
          <a:prstGeom prst="rect">
            <a:avLst/>
          </a:prstGeom>
        </p:spPr>
        <p:txBody>
          <a:bodyPr wrap="none">
            <a:spAutoFit/>
          </a:bodyPr>
          <a:lstStyle/>
          <a:p>
            <a:r>
              <a:rPr lang="sl-SI" sz="4000" b="1" dirty="0" smtClean="0">
                <a:solidFill>
                  <a:srgbClr val="FF0000"/>
                </a:solidFill>
              </a:rPr>
              <a:t>BRAZILSKI KARNEVAL</a:t>
            </a:r>
            <a:endParaRPr lang="sl-SI" sz="4000" dirty="0"/>
          </a:p>
        </p:txBody>
      </p:sp>
      <p:pic>
        <p:nvPicPr>
          <p:cNvPr id="3" name="Picture 9" descr="5DSC0087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797" y="3151621"/>
            <a:ext cx="2613025"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vokotnik 3"/>
          <p:cNvSpPr/>
          <p:nvPr/>
        </p:nvSpPr>
        <p:spPr>
          <a:xfrm>
            <a:off x="1754910" y="1061238"/>
            <a:ext cx="8432800" cy="1569660"/>
          </a:xfrm>
          <a:prstGeom prst="rect">
            <a:avLst/>
          </a:prstGeom>
        </p:spPr>
        <p:txBody>
          <a:bodyPr wrap="square">
            <a:spAutoFit/>
          </a:bodyPr>
          <a:lstStyle/>
          <a:p>
            <a:pPr algn="ctr"/>
            <a:r>
              <a:rPr lang="sl-SI" altLang="sl-SI" sz="2400" b="1" dirty="0"/>
              <a:t>Ko kralj </a:t>
            </a:r>
            <a:r>
              <a:rPr lang="sl-SI" altLang="sl-SI" sz="2400" b="1" dirty="0" err="1"/>
              <a:t>Momo</a:t>
            </a:r>
            <a:r>
              <a:rPr lang="sl-SI" altLang="sl-SI" sz="2400" b="1" dirty="0"/>
              <a:t>, simbol karnevala, </a:t>
            </a:r>
            <a:r>
              <a:rPr lang="sl-SI" altLang="sl-SI" sz="2400" b="1" dirty="0" smtClean="0"/>
              <a:t>prevzame </a:t>
            </a:r>
            <a:r>
              <a:rPr lang="sl-SI" altLang="sl-SI" sz="2400" b="1" dirty="0"/>
              <a:t>mestne ključe od župana, se začne znameniti karneval, poln bleščečih in pisanih kostumov. Na njem se predstavi v plesanju sambe 12 najboljših šol sambe.  </a:t>
            </a:r>
          </a:p>
        </p:txBody>
      </p:sp>
      <p:sp>
        <p:nvSpPr>
          <p:cNvPr id="5" name="Pravokotnik 4"/>
          <p:cNvSpPr/>
          <p:nvPr/>
        </p:nvSpPr>
        <p:spPr>
          <a:xfrm>
            <a:off x="794522" y="4096868"/>
            <a:ext cx="3675878" cy="2492990"/>
          </a:xfrm>
          <a:prstGeom prst="rect">
            <a:avLst/>
          </a:prstGeom>
          <a:noFill/>
        </p:spPr>
        <p:txBody>
          <a:bodyPr wrap="none" lIns="91440" tIns="45720" rIns="91440" bIns="45720">
            <a:spAutoFit/>
          </a:bodyPr>
          <a:lstStyle/>
          <a:p>
            <a:pPr algn="ctr"/>
            <a:r>
              <a:rPr lang="sl-SI" sz="2400" b="0" cap="none" spc="0" dirty="0" smtClean="0">
                <a:ln w="0"/>
                <a:solidFill>
                  <a:schemeClr val="tx1"/>
                </a:solidFill>
                <a:effectLst>
                  <a:outerShdw blurRad="38100" dist="19050" dir="2700000" algn="tl" rotWithShape="0">
                    <a:schemeClr val="dk1">
                      <a:alpha val="40000"/>
                    </a:schemeClr>
                  </a:outerShdw>
                </a:effectLst>
              </a:rPr>
              <a:t>KLIKNI NA SLIKO IN SI OGLEJ</a:t>
            </a:r>
          </a:p>
          <a:p>
            <a:pPr algn="ctr"/>
            <a:r>
              <a:rPr lang="sl-SI" sz="2400" dirty="0" smtClean="0">
                <a:ln w="0"/>
                <a:effectLst>
                  <a:outerShdw blurRad="38100" dist="19050" dir="2700000" algn="tl" rotWithShape="0">
                    <a:schemeClr val="dk1">
                      <a:alpha val="40000"/>
                    </a:schemeClr>
                  </a:outerShdw>
                </a:effectLst>
              </a:rPr>
              <a:t>BRAZILSKI KARNEVAL</a:t>
            </a:r>
            <a:endParaRPr lang="sl-SI" sz="2400" b="0" cap="none" spc="0" dirty="0" smtClean="0">
              <a:ln w="0"/>
              <a:solidFill>
                <a:schemeClr val="tx1"/>
              </a:solidFill>
              <a:effectLst>
                <a:outerShdw blurRad="38100" dist="19050" dir="2700000" algn="tl" rotWithShape="0">
                  <a:schemeClr val="dk1">
                    <a:alpha val="40000"/>
                  </a:schemeClr>
                </a:outerShdw>
              </a:effectLst>
            </a:endParaRPr>
          </a:p>
          <a:p>
            <a:pPr algn="ctr"/>
            <a:endParaRPr lang="pl-PL" sz="5400" b="1" u="sng" dirty="0" smtClean="0">
              <a:solidFill>
                <a:srgbClr val="002060"/>
              </a:solidFill>
            </a:endParaRPr>
          </a:p>
          <a:p>
            <a:pPr algn="ctr"/>
            <a:endParaRPr lang="sl-SI"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99526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881746" y="2431903"/>
            <a:ext cx="6096000" cy="3970318"/>
          </a:xfrm>
          <a:prstGeom prst="rect">
            <a:avLst/>
          </a:prstGeom>
        </p:spPr>
        <p:txBody>
          <a:bodyPr>
            <a:spAutoFit/>
          </a:bodyPr>
          <a:lstStyle/>
          <a:p>
            <a:pPr algn="ctr"/>
            <a:r>
              <a:rPr lang="sl-SI" sz="2800" b="1" dirty="0" smtClean="0"/>
              <a:t>PUSTNA PESEM</a:t>
            </a:r>
          </a:p>
          <a:p>
            <a:pPr algn="ctr"/>
            <a:r>
              <a:rPr lang="sl-SI" sz="2800" b="1" dirty="0" smtClean="0"/>
              <a:t>TRALALA, HOPSASA,</a:t>
            </a:r>
          </a:p>
          <a:p>
            <a:pPr algn="ctr"/>
            <a:r>
              <a:rPr lang="sl-SI" sz="2800" b="1" dirty="0" smtClean="0"/>
              <a:t>PUSTNE SMO ŠEME,</a:t>
            </a:r>
          </a:p>
          <a:p>
            <a:pPr algn="ctr"/>
            <a:r>
              <a:rPr lang="sl-SI" sz="2800" b="1" dirty="0" smtClean="0"/>
              <a:t>TRALALA, HOPSASA,</a:t>
            </a:r>
          </a:p>
          <a:p>
            <a:pPr algn="ctr"/>
            <a:r>
              <a:rPr lang="sl-SI" sz="2800" b="1" dirty="0" smtClean="0"/>
              <a:t>NIČ NISMO LENE.</a:t>
            </a:r>
          </a:p>
          <a:p>
            <a:pPr algn="ctr"/>
            <a:r>
              <a:rPr lang="sl-SI" sz="2800" b="1" dirty="0" smtClean="0"/>
              <a:t>TRALALA, HOPSASA,</a:t>
            </a:r>
          </a:p>
          <a:p>
            <a:pPr algn="ctr"/>
            <a:r>
              <a:rPr lang="sl-SI" sz="2800" b="1" dirty="0" smtClean="0"/>
              <a:t>MI SE VRTIMO,</a:t>
            </a:r>
          </a:p>
          <a:p>
            <a:pPr algn="ctr"/>
            <a:r>
              <a:rPr lang="sl-SI" sz="2800" b="1" dirty="0" smtClean="0"/>
              <a:t>TRALALA, HOPSASA</a:t>
            </a:r>
          </a:p>
          <a:p>
            <a:pPr algn="ctr"/>
            <a:r>
              <a:rPr lang="sl-SI" sz="2800" b="1" dirty="0" smtClean="0"/>
              <a:t>IN VESELIMO.</a:t>
            </a:r>
            <a:endParaRPr lang="sl-SI" sz="2800" b="1" dirty="0"/>
          </a:p>
        </p:txBody>
      </p:sp>
      <p:sp>
        <p:nvSpPr>
          <p:cNvPr id="3" name="Pravokotnik 2"/>
          <p:cNvSpPr/>
          <p:nvPr/>
        </p:nvSpPr>
        <p:spPr>
          <a:xfrm>
            <a:off x="1752730" y="621298"/>
            <a:ext cx="8668079" cy="923330"/>
          </a:xfrm>
          <a:prstGeom prst="rect">
            <a:avLst/>
          </a:prstGeom>
          <a:noFill/>
        </p:spPr>
        <p:txBody>
          <a:bodyPr wrap="none" lIns="91440" tIns="45720" rIns="91440" bIns="45720">
            <a:spAutoFit/>
          </a:bodyPr>
          <a:lstStyle/>
          <a:p>
            <a:pPr algn="ctr"/>
            <a:r>
              <a:rPr lang="sl-SI" sz="5400" b="1" cap="none" spc="0" dirty="0" smtClean="0">
                <a:ln w="22225">
                  <a:solidFill>
                    <a:schemeClr val="accent2"/>
                  </a:solidFill>
                  <a:prstDash val="solid"/>
                </a:ln>
                <a:solidFill>
                  <a:schemeClr val="accent2">
                    <a:lumMod val="40000"/>
                    <a:lumOff val="60000"/>
                  </a:schemeClr>
                </a:solidFill>
                <a:effectLst/>
              </a:rPr>
              <a:t>PA ŠE ENA PUSTNA ZA KONEC</a:t>
            </a:r>
            <a:endParaRPr lang="sl-SI"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199671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5206105" y="510370"/>
            <a:ext cx="2939010" cy="707886"/>
          </a:xfrm>
          <a:prstGeom prst="rect">
            <a:avLst/>
          </a:prstGeom>
        </p:spPr>
        <p:txBody>
          <a:bodyPr wrap="none">
            <a:spAutoFit/>
          </a:bodyPr>
          <a:lstStyle/>
          <a:p>
            <a:r>
              <a:rPr lang="sl-SI" sz="4000" b="1" dirty="0" smtClean="0">
                <a:solidFill>
                  <a:srgbClr val="FF0000"/>
                </a:solidFill>
              </a:rPr>
              <a:t>KAJ JE PUST?</a:t>
            </a:r>
          </a:p>
        </p:txBody>
      </p:sp>
      <p:sp>
        <p:nvSpPr>
          <p:cNvPr id="6" name="Pravokotnik 5"/>
          <p:cNvSpPr/>
          <p:nvPr/>
        </p:nvSpPr>
        <p:spPr>
          <a:xfrm>
            <a:off x="905163" y="1304974"/>
            <a:ext cx="11083637" cy="2805063"/>
          </a:xfrm>
          <a:prstGeom prst="rect">
            <a:avLst/>
          </a:prstGeom>
        </p:spPr>
        <p:txBody>
          <a:bodyPr wrap="square">
            <a:spAutoFit/>
          </a:bodyPr>
          <a:lstStyle/>
          <a:p>
            <a:pPr algn="ctr">
              <a:lnSpc>
                <a:spcPct val="150000"/>
              </a:lnSpc>
            </a:pPr>
            <a:r>
              <a:rPr lang="sl-SI" sz="2400" b="1" dirty="0" smtClean="0"/>
              <a:t>Pustni običaji izvirajo iz starega poganskega praznika. V starem Rimu so tako v februarju, mesecu očiščevanja, po ulicah "norele" množice grozljivih mask, ki so predstavljale obiske umrlih prednikov. Kasneje se je običaj pomešal s keltskimi in ilirskimi šegami, maske pa so že predstavljale vesel značaj in izganjale zimo. V Sloveniji je bilo pustovanje prvič omenjeno v prvi polovici 17. stoletja.</a:t>
            </a:r>
            <a:endParaRPr lang="sl-SI" sz="2400" b="1" dirty="0"/>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203" y="4110037"/>
            <a:ext cx="3971925" cy="2653847"/>
          </a:xfrm>
          <a:prstGeom prst="rect">
            <a:avLst/>
          </a:prstGeom>
        </p:spPr>
      </p:pic>
    </p:spTree>
    <p:extLst>
      <p:ext uri="{BB962C8B-B14F-4D97-AF65-F5344CB8AC3E}">
        <p14:creationId xmlns:p14="http://schemas.microsoft.com/office/powerpoint/2010/main" val="1293929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auto">
          <a:xfrm>
            <a:off x="1109806" y="306965"/>
            <a:ext cx="4321175" cy="3167062"/>
          </a:xfrm>
          <a:prstGeom prst="wedgeRoundRectCallout">
            <a:avLst>
              <a:gd name="adj1" fmla="val 59493"/>
              <a:gd name="adj2" fmla="val 87659"/>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l-SI" altLang="sl-SI" sz="2600" dirty="0">
                <a:latin typeface="Comic Sans MS" panose="030F0702030302020204" pitchFamily="66" charset="0"/>
              </a:rPr>
              <a:t>Ste vedeli, da je</a:t>
            </a:r>
            <a:r>
              <a:rPr lang="sl-SI" altLang="sl-SI" sz="2600" b="1" dirty="0">
                <a:latin typeface="Comic Sans MS" panose="030F0702030302020204" pitchFamily="66" charset="0"/>
              </a:rPr>
              <a:t> </a:t>
            </a:r>
            <a:r>
              <a:rPr lang="sl-SI" altLang="sl-SI" sz="2600" dirty="0" err="1">
                <a:latin typeface="Comic Sans MS" panose="030F0702030302020204" pitchFamily="66" charset="0"/>
              </a:rPr>
              <a:t>šemljenje</a:t>
            </a:r>
            <a:r>
              <a:rPr lang="sl-SI" altLang="sl-SI" sz="2600" dirty="0">
                <a:latin typeface="Comic Sans MS" panose="030F0702030302020204" pitchFamily="66" charset="0"/>
              </a:rPr>
              <a:t> eden najstarejših ljudskih običajev? </a:t>
            </a:r>
            <a:r>
              <a:rPr lang="sl-SI" altLang="sl-SI" sz="2600" b="1" dirty="0">
                <a:solidFill>
                  <a:srgbClr val="008000"/>
                </a:solidFill>
                <a:latin typeface="Comic Sans MS" panose="030F0702030302020204" pitchFamily="66" charset="0"/>
              </a:rPr>
              <a:t>Ljudje so se šemili, da bi pregnali zimo in prebudili          </a:t>
            </a:r>
          </a:p>
          <a:p>
            <a:pPr algn="ctr" eaLnBrk="1" hangingPunct="1"/>
            <a:r>
              <a:rPr lang="sl-SI" altLang="sl-SI" sz="2600" b="1" dirty="0">
                <a:solidFill>
                  <a:srgbClr val="008000"/>
                </a:solidFill>
                <a:latin typeface="Comic Sans MS" panose="030F0702030302020204" pitchFamily="66" charset="0"/>
              </a:rPr>
              <a:t>            naravo</a:t>
            </a:r>
            <a:r>
              <a:rPr lang="sl-SI" altLang="sl-SI" sz="2600" dirty="0">
                <a:latin typeface="Comic Sans MS" panose="030F0702030302020204" pitchFamily="66" charset="0"/>
              </a:rPr>
              <a:t>.</a:t>
            </a:r>
          </a:p>
        </p:txBody>
      </p:sp>
      <p:sp>
        <p:nvSpPr>
          <p:cNvPr id="3" name="AutoShape 10"/>
          <p:cNvSpPr>
            <a:spLocks noChangeArrowheads="1"/>
          </p:cNvSpPr>
          <p:nvPr/>
        </p:nvSpPr>
        <p:spPr bwMode="auto">
          <a:xfrm>
            <a:off x="6882101" y="306965"/>
            <a:ext cx="4033837" cy="3816350"/>
          </a:xfrm>
          <a:prstGeom prst="wedgeRoundRectCallout">
            <a:avLst>
              <a:gd name="adj1" fmla="val -69128"/>
              <a:gd name="adj2" fmla="val 64245"/>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l-SI" altLang="sl-SI" sz="2600" dirty="0">
                <a:solidFill>
                  <a:schemeClr val="accent2"/>
                </a:solidFill>
                <a:latin typeface="Comic Sans MS" panose="030F0702030302020204" pitchFamily="66" charset="0"/>
              </a:rPr>
              <a:t>Obisk maškar po hišah prinaša </a:t>
            </a:r>
            <a:r>
              <a:rPr lang="sl-SI" altLang="sl-SI" sz="2600" b="1" dirty="0">
                <a:solidFill>
                  <a:schemeClr val="accent2"/>
                </a:solidFill>
                <a:latin typeface="Comic Sans MS" panose="030F0702030302020204" pitchFamily="66" charset="0"/>
              </a:rPr>
              <a:t>srečo</a:t>
            </a:r>
            <a:r>
              <a:rPr lang="sl-SI" altLang="sl-SI" sz="2600" dirty="0">
                <a:solidFill>
                  <a:schemeClr val="accent2"/>
                </a:solidFill>
                <a:latin typeface="Comic Sans MS" panose="030F0702030302020204" pitchFamily="66" charset="0"/>
              </a:rPr>
              <a:t> in </a:t>
            </a:r>
            <a:r>
              <a:rPr lang="sl-SI" altLang="sl-SI" sz="2600" b="1" dirty="0">
                <a:solidFill>
                  <a:schemeClr val="accent2"/>
                </a:solidFill>
                <a:latin typeface="Comic Sans MS" panose="030F0702030302020204" pitchFamily="66" charset="0"/>
              </a:rPr>
              <a:t>dobro letino. </a:t>
            </a:r>
          </a:p>
          <a:p>
            <a:pPr algn="ctr" eaLnBrk="1" hangingPunct="1"/>
            <a:r>
              <a:rPr lang="sl-SI" altLang="sl-SI" sz="2600" dirty="0">
                <a:latin typeface="Comic Sans MS" panose="030F0702030302020204" pitchFamily="66" charset="0"/>
              </a:rPr>
              <a:t>Star pregovor pravi:</a:t>
            </a:r>
          </a:p>
          <a:p>
            <a:pPr algn="ctr" eaLnBrk="1" hangingPunct="1"/>
            <a:r>
              <a:rPr lang="sl-SI" altLang="sl-SI" sz="2600" b="1" dirty="0">
                <a:solidFill>
                  <a:srgbClr val="FF0000"/>
                </a:solidFill>
                <a:latin typeface="Comic Sans MS" panose="030F0702030302020204" pitchFamily="66" charset="0"/>
              </a:rPr>
              <a:t>Če maškare visoko skačejo, bo lan visok, če divje plešejo</a:t>
            </a:r>
            <a:r>
              <a:rPr lang="sl-SI" altLang="sl-SI" sz="2600" b="1" dirty="0" smtClean="0">
                <a:solidFill>
                  <a:srgbClr val="FF0000"/>
                </a:solidFill>
                <a:latin typeface="Comic Sans MS" panose="030F0702030302020204" pitchFamily="66" charset="0"/>
              </a:rPr>
              <a:t>, bo </a:t>
            </a:r>
            <a:r>
              <a:rPr lang="sl-SI" altLang="sl-SI" sz="2600" b="1" dirty="0">
                <a:solidFill>
                  <a:srgbClr val="FF0000"/>
                </a:solidFill>
                <a:latin typeface="Comic Sans MS" panose="030F0702030302020204" pitchFamily="66" charset="0"/>
              </a:rPr>
              <a:t>repa debela!</a:t>
            </a:r>
          </a:p>
        </p:txBody>
      </p:sp>
      <p:pic>
        <p:nvPicPr>
          <p:cNvPr id="4" name="Slika 3"/>
          <p:cNvPicPr>
            <a:picLocks noChangeAspect="1"/>
          </p:cNvPicPr>
          <p:nvPr/>
        </p:nvPicPr>
        <p:blipFill rotWithShape="1">
          <a:blip r:embed="rId2">
            <a:extLst>
              <a:ext uri="{28A0092B-C50C-407E-A947-70E740481C1C}">
                <a14:useLocalDpi xmlns:a14="http://schemas.microsoft.com/office/drawing/2010/main" val="0"/>
              </a:ext>
            </a:extLst>
          </a:blip>
          <a:srcRect l="15256" t="14660"/>
          <a:stretch/>
        </p:blipFill>
        <p:spPr>
          <a:xfrm>
            <a:off x="4063999" y="4248727"/>
            <a:ext cx="3611419" cy="2424545"/>
          </a:xfrm>
          <a:prstGeom prst="rect">
            <a:avLst/>
          </a:prstGeom>
        </p:spPr>
      </p:pic>
    </p:spTree>
    <p:extLst>
      <p:ext uri="{BB962C8B-B14F-4D97-AF65-F5344CB8AC3E}">
        <p14:creationId xmlns:p14="http://schemas.microsoft.com/office/powerpoint/2010/main" val="2416677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hlinkClick r:id="rId2"/>
          </p:cNvPr>
          <p:cNvPicPr>
            <a:picLocks noChangeAspect="1"/>
          </p:cNvPicPr>
          <p:nvPr/>
        </p:nvPicPr>
        <p:blipFill>
          <a:blip r:embed="rId3"/>
          <a:stretch>
            <a:fillRect/>
          </a:stretch>
        </p:blipFill>
        <p:spPr>
          <a:xfrm>
            <a:off x="3601316" y="1994188"/>
            <a:ext cx="5478030" cy="4126622"/>
          </a:xfrm>
          <a:prstGeom prst="rect">
            <a:avLst/>
          </a:prstGeom>
        </p:spPr>
      </p:pic>
      <p:sp>
        <p:nvSpPr>
          <p:cNvPr id="3" name="Pravokotnik 2"/>
          <p:cNvSpPr/>
          <p:nvPr/>
        </p:nvSpPr>
        <p:spPr>
          <a:xfrm>
            <a:off x="2879127" y="935334"/>
            <a:ext cx="6922408" cy="1661993"/>
          </a:xfrm>
          <a:prstGeom prst="rect">
            <a:avLst/>
          </a:prstGeom>
          <a:noFill/>
        </p:spPr>
        <p:txBody>
          <a:bodyPr wrap="none" lIns="91440" tIns="45720" rIns="91440" bIns="45720">
            <a:spAutoFit/>
          </a:bodyPr>
          <a:lstStyle/>
          <a:p>
            <a:pPr algn="ctr"/>
            <a:r>
              <a:rPr lang="sl-SI" sz="2400" b="0" cap="none" spc="0" dirty="0" smtClean="0">
                <a:ln w="0"/>
                <a:solidFill>
                  <a:schemeClr val="tx1"/>
                </a:solidFill>
                <a:effectLst>
                  <a:outerShdw blurRad="38100" dist="19050" dir="2700000" algn="tl" rotWithShape="0">
                    <a:schemeClr val="dk1">
                      <a:alpha val="40000"/>
                    </a:schemeClr>
                  </a:outerShdw>
                </a:effectLst>
              </a:rPr>
              <a:t>KLIKNI NA SLIKO IN SI OGLEJ</a:t>
            </a:r>
          </a:p>
          <a:p>
            <a:pPr algn="ctr"/>
            <a:r>
              <a:rPr lang="pl-PL" sz="2400" b="1" u="sng" dirty="0" smtClean="0">
                <a:solidFill>
                  <a:srgbClr val="002060"/>
                </a:solidFill>
              </a:rPr>
              <a:t>Infodrom: Od kod izvira pust in zakaj ga praznujemo?</a:t>
            </a:r>
            <a:endParaRPr lang="pl-PL" sz="5400" b="1" u="sng" dirty="0" smtClean="0">
              <a:solidFill>
                <a:srgbClr val="002060"/>
              </a:solidFill>
            </a:endParaRPr>
          </a:p>
          <a:p>
            <a:pPr algn="ctr"/>
            <a:endParaRPr lang="sl-SI"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27143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3796357" y="454951"/>
            <a:ext cx="4329327" cy="707886"/>
          </a:xfrm>
          <a:prstGeom prst="rect">
            <a:avLst/>
          </a:prstGeom>
        </p:spPr>
        <p:txBody>
          <a:bodyPr wrap="none">
            <a:spAutoFit/>
          </a:bodyPr>
          <a:lstStyle/>
          <a:p>
            <a:pPr algn="ctr"/>
            <a:r>
              <a:rPr lang="sl-SI" sz="4000" b="1" dirty="0" smtClean="0">
                <a:solidFill>
                  <a:srgbClr val="FF0000"/>
                </a:solidFill>
              </a:rPr>
              <a:t>ZGODOVINA PUSTA</a:t>
            </a:r>
          </a:p>
        </p:txBody>
      </p:sp>
      <p:sp>
        <p:nvSpPr>
          <p:cNvPr id="4" name="Pravokotnik 3"/>
          <p:cNvSpPr/>
          <p:nvPr/>
        </p:nvSpPr>
        <p:spPr>
          <a:xfrm>
            <a:off x="932872" y="1162837"/>
            <a:ext cx="10972800" cy="2251065"/>
          </a:xfrm>
          <a:prstGeom prst="rect">
            <a:avLst/>
          </a:prstGeom>
        </p:spPr>
        <p:txBody>
          <a:bodyPr wrap="square">
            <a:spAutoFit/>
          </a:bodyPr>
          <a:lstStyle/>
          <a:p>
            <a:pPr algn="ctr">
              <a:lnSpc>
                <a:spcPct val="150000"/>
              </a:lnSpc>
            </a:pPr>
            <a:r>
              <a:rPr lang="sl-SI" sz="2400" b="1" dirty="0"/>
              <a:t>Pust je čas, ko se našemimo v pustne maske. Samo praznovanje pusta sega v predkrščansko dobo, njeno izročilo so prevzeli Rimljani in si v </a:t>
            </a:r>
            <a:r>
              <a:rPr lang="sl-SI" sz="2400" b="1" dirty="0" smtClean="0"/>
              <a:t>predpomladnem </a:t>
            </a:r>
            <a:r>
              <a:rPr lang="sl-SI" sz="2400" b="1" dirty="0"/>
              <a:t>času ustvarili več praznikov ob katerih so se tudi šemili. Prava pustna dneva sta </a:t>
            </a:r>
            <a:r>
              <a:rPr lang="sl-SI" sz="2400" b="1" dirty="0" smtClean="0"/>
              <a:t>dva: pustna </a:t>
            </a:r>
            <a:r>
              <a:rPr lang="sl-SI" sz="2400" b="1" dirty="0"/>
              <a:t>nedelja in pustni torek.</a:t>
            </a:r>
          </a:p>
        </p:txBody>
      </p:sp>
      <p:pic>
        <p:nvPicPr>
          <p:cNvPr id="6"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4868" y="3792866"/>
            <a:ext cx="4328807" cy="2894202"/>
          </a:xfrm>
          <a:prstGeom prst="rect">
            <a:avLst/>
          </a:prstGeom>
        </p:spPr>
      </p:pic>
    </p:spTree>
    <p:extLst>
      <p:ext uri="{BB962C8B-B14F-4D97-AF65-F5344CB8AC3E}">
        <p14:creationId xmlns:p14="http://schemas.microsoft.com/office/powerpoint/2010/main" val="426691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4331112" y="464187"/>
            <a:ext cx="3592330" cy="707886"/>
          </a:xfrm>
          <a:prstGeom prst="rect">
            <a:avLst/>
          </a:prstGeom>
        </p:spPr>
        <p:txBody>
          <a:bodyPr wrap="none">
            <a:spAutoFit/>
          </a:bodyPr>
          <a:lstStyle/>
          <a:p>
            <a:pPr algn="ctr"/>
            <a:r>
              <a:rPr lang="sl-SI" sz="4000" b="1" dirty="0" smtClean="0">
                <a:solidFill>
                  <a:srgbClr val="FF0000"/>
                </a:solidFill>
              </a:rPr>
              <a:t>KURENTOVANJE</a:t>
            </a:r>
          </a:p>
        </p:txBody>
      </p:sp>
      <p:sp>
        <p:nvSpPr>
          <p:cNvPr id="3" name="Pravokotnik 2"/>
          <p:cNvSpPr/>
          <p:nvPr/>
        </p:nvSpPr>
        <p:spPr>
          <a:xfrm>
            <a:off x="941059" y="1434145"/>
            <a:ext cx="10372436" cy="1754326"/>
          </a:xfrm>
          <a:prstGeom prst="rect">
            <a:avLst/>
          </a:prstGeom>
        </p:spPr>
        <p:txBody>
          <a:bodyPr wrap="square">
            <a:spAutoFit/>
          </a:bodyPr>
          <a:lstStyle/>
          <a:p>
            <a:pPr algn="ctr">
              <a:lnSpc>
                <a:spcPct val="150000"/>
              </a:lnSpc>
            </a:pPr>
            <a:r>
              <a:rPr lang="sl-SI" sz="2400" b="1" dirty="0" smtClean="0"/>
              <a:t>Kurentovanje je slovenski ljudski običaj, ki se priredi v pustnem času z namenom odganjanja zime. Značilen je </a:t>
            </a:r>
            <a:r>
              <a:rPr lang="sl-SI" sz="2400" b="1" dirty="0" err="1" smtClean="0"/>
              <a:t>plesoči</a:t>
            </a:r>
            <a:r>
              <a:rPr lang="sl-SI" sz="2400" b="1" dirty="0" smtClean="0"/>
              <a:t> pohod kurentov skozi vas v prav tako značilni opravi in glasnim </a:t>
            </a:r>
            <a:r>
              <a:rPr lang="sl-SI" sz="2400" b="1" dirty="0" err="1" smtClean="0"/>
              <a:t>zvonenjem</a:t>
            </a:r>
            <a:r>
              <a:rPr lang="sl-SI" sz="2400" b="1" dirty="0" smtClean="0"/>
              <a:t>.</a:t>
            </a:r>
            <a:endParaRPr lang="sl-SI" sz="2400" b="1" dirty="0"/>
          </a:p>
        </p:txBody>
      </p:sp>
      <p:sp>
        <p:nvSpPr>
          <p:cNvPr id="4" name="Pravokotnik 3"/>
          <p:cNvSpPr/>
          <p:nvPr/>
        </p:nvSpPr>
        <p:spPr>
          <a:xfrm>
            <a:off x="1582709" y="4789365"/>
            <a:ext cx="2443361" cy="461665"/>
          </a:xfrm>
          <a:prstGeom prst="rect">
            <a:avLst/>
          </a:prstGeom>
        </p:spPr>
        <p:txBody>
          <a:bodyPr wrap="none">
            <a:spAutoFit/>
          </a:bodyPr>
          <a:lstStyle/>
          <a:p>
            <a:r>
              <a:rPr lang="sl-SI" sz="2400" b="1" u="sng" dirty="0" err="1" smtClean="0">
                <a:solidFill>
                  <a:srgbClr val="002060"/>
                </a:solidFill>
              </a:rPr>
              <a:t>Firbcologi</a:t>
            </a:r>
            <a:r>
              <a:rPr lang="sl-SI" sz="2400" b="1" u="sng" dirty="0" smtClean="0">
                <a:solidFill>
                  <a:srgbClr val="002060"/>
                </a:solidFill>
              </a:rPr>
              <a:t>: Kurent</a:t>
            </a:r>
            <a:endParaRPr lang="sl-SI" sz="2400" b="1" u="sng" dirty="0">
              <a:solidFill>
                <a:srgbClr val="002060"/>
              </a:solidFill>
            </a:endParaRPr>
          </a:p>
        </p:txBody>
      </p:sp>
      <p:pic>
        <p:nvPicPr>
          <p:cNvPr id="5" name="Slika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742" y="3592224"/>
            <a:ext cx="3126693" cy="3132946"/>
          </a:xfrm>
          <a:prstGeom prst="rect">
            <a:avLst/>
          </a:prstGeom>
        </p:spPr>
      </p:pic>
      <p:sp>
        <p:nvSpPr>
          <p:cNvPr id="6" name="Pravokotnik 5"/>
          <p:cNvSpPr/>
          <p:nvPr/>
        </p:nvSpPr>
        <p:spPr>
          <a:xfrm>
            <a:off x="794522" y="4096868"/>
            <a:ext cx="3675878" cy="2123658"/>
          </a:xfrm>
          <a:prstGeom prst="rect">
            <a:avLst/>
          </a:prstGeom>
          <a:noFill/>
        </p:spPr>
        <p:txBody>
          <a:bodyPr wrap="none" lIns="91440" tIns="45720" rIns="91440" bIns="45720">
            <a:spAutoFit/>
          </a:bodyPr>
          <a:lstStyle/>
          <a:p>
            <a:pPr algn="ctr"/>
            <a:r>
              <a:rPr lang="sl-SI" sz="2400" b="0" cap="none" spc="0" dirty="0" smtClean="0">
                <a:ln w="0"/>
                <a:solidFill>
                  <a:schemeClr val="tx1"/>
                </a:solidFill>
                <a:effectLst>
                  <a:outerShdw blurRad="38100" dist="19050" dir="2700000" algn="tl" rotWithShape="0">
                    <a:schemeClr val="dk1">
                      <a:alpha val="40000"/>
                    </a:schemeClr>
                  </a:outerShdw>
                </a:effectLst>
              </a:rPr>
              <a:t>KLIKNI NA SLIKO IN SI OGLEJ</a:t>
            </a:r>
          </a:p>
          <a:p>
            <a:pPr algn="ctr"/>
            <a:endParaRPr lang="pl-PL" sz="5400" b="1" u="sng" dirty="0" smtClean="0">
              <a:solidFill>
                <a:srgbClr val="002060"/>
              </a:solidFill>
            </a:endParaRPr>
          </a:p>
          <a:p>
            <a:pPr algn="ctr"/>
            <a:endParaRPr lang="sl-SI"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36551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868218" y="1341919"/>
            <a:ext cx="10723418" cy="1938992"/>
          </a:xfrm>
          <a:prstGeom prst="rect">
            <a:avLst/>
          </a:prstGeom>
        </p:spPr>
        <p:txBody>
          <a:bodyPr wrap="square">
            <a:spAutoFit/>
          </a:bodyPr>
          <a:lstStyle/>
          <a:p>
            <a:pPr algn="ctr"/>
            <a:r>
              <a:rPr lang="sl-SI" sz="2400" b="1" dirty="0" err="1" smtClean="0"/>
              <a:t>Laufarija</a:t>
            </a:r>
            <a:r>
              <a:rPr lang="sl-SI" sz="2400" b="1" dirty="0" smtClean="0"/>
              <a:t> je pustni običaj, ki se dogaja v Cerknem. Začne se prvo nedeljo po novem letu, ko se po drugi maši na ulicah Cerkna prikaže prvi </a:t>
            </a:r>
            <a:r>
              <a:rPr lang="sl-SI" sz="2400" b="1" dirty="0" err="1" smtClean="0"/>
              <a:t>Laufar</a:t>
            </a:r>
            <a:r>
              <a:rPr lang="sl-SI" sz="2400" b="1" dirty="0" smtClean="0"/>
              <a:t>. Drugo nedeljo prideta dva ali trije in tako vsako nedeljo več in več, vse do Debele nedelje (pustne nedelje). Obred traja do pustnega torka, ko simbolično kaznujejo Pusta. Tako preženejo zimo, da lahko nastopi pomlad.</a:t>
            </a:r>
            <a:endParaRPr lang="sl-SI" sz="2400" b="1" dirty="0"/>
          </a:p>
        </p:txBody>
      </p:sp>
      <p:sp>
        <p:nvSpPr>
          <p:cNvPr id="3" name="Pravokotnik 2"/>
          <p:cNvSpPr/>
          <p:nvPr/>
        </p:nvSpPr>
        <p:spPr>
          <a:xfrm>
            <a:off x="4902135" y="464187"/>
            <a:ext cx="2450287" cy="707886"/>
          </a:xfrm>
          <a:prstGeom prst="rect">
            <a:avLst/>
          </a:prstGeom>
        </p:spPr>
        <p:txBody>
          <a:bodyPr wrap="none">
            <a:spAutoFit/>
          </a:bodyPr>
          <a:lstStyle/>
          <a:p>
            <a:pPr algn="ctr"/>
            <a:r>
              <a:rPr lang="sl-SI" sz="4000" b="1" dirty="0" smtClean="0">
                <a:solidFill>
                  <a:srgbClr val="FF0000"/>
                </a:solidFill>
              </a:rPr>
              <a:t>LAUFARIJA</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4639" y="3722255"/>
            <a:ext cx="4522295" cy="2594667"/>
          </a:xfrm>
          <a:prstGeom prst="rect">
            <a:avLst/>
          </a:prstGeom>
        </p:spPr>
      </p:pic>
    </p:spTree>
    <p:extLst>
      <p:ext uri="{BB962C8B-B14F-4D97-AF65-F5344CB8AC3E}">
        <p14:creationId xmlns:p14="http://schemas.microsoft.com/office/powerpoint/2010/main" val="2826587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108843" y="1070472"/>
            <a:ext cx="10036872" cy="2862322"/>
          </a:xfrm>
          <a:prstGeom prst="rect">
            <a:avLst/>
          </a:prstGeom>
        </p:spPr>
        <p:txBody>
          <a:bodyPr wrap="square">
            <a:spAutoFit/>
          </a:bodyPr>
          <a:lstStyle/>
          <a:p>
            <a:pPr algn="ctr">
              <a:lnSpc>
                <a:spcPct val="150000"/>
              </a:lnSpc>
            </a:pPr>
            <a:r>
              <a:rPr lang="sl-SI" sz="2400" b="1" dirty="0" err="1" smtClean="0"/>
              <a:t>Škoromati</a:t>
            </a:r>
            <a:r>
              <a:rPr lang="sl-SI" sz="2400" b="1" dirty="0" smtClean="0"/>
              <a:t> je kulturni pustni običaj z obrobja Brkinov in Čičarije, ohranjen je v vaseh Podgrad, Javorju in Hrušici.</a:t>
            </a:r>
          </a:p>
          <a:p>
            <a:pPr algn="ctr">
              <a:lnSpc>
                <a:spcPct val="150000"/>
              </a:lnSpc>
            </a:pPr>
            <a:r>
              <a:rPr lang="sl-SI" sz="2400" b="1" dirty="0" smtClean="0"/>
              <a:t>Priprave se pričnejo že pred novim letom, saj je treba izdelati lesene maske, papirnate rože ipd. Oblečeni so v ovčje kožuhe, okoli pasu imajo zvonce, na glavi pa velike koničaste klobuke, ki so okrašeni s papirnatimi rožami.</a:t>
            </a:r>
            <a:endParaRPr lang="sl-SI" sz="2400" b="1" dirty="0"/>
          </a:p>
        </p:txBody>
      </p:sp>
      <p:sp>
        <p:nvSpPr>
          <p:cNvPr id="3" name="Pravokotnik 2"/>
          <p:cNvSpPr/>
          <p:nvPr/>
        </p:nvSpPr>
        <p:spPr>
          <a:xfrm>
            <a:off x="4742285" y="464187"/>
            <a:ext cx="2769989" cy="707886"/>
          </a:xfrm>
          <a:prstGeom prst="rect">
            <a:avLst/>
          </a:prstGeom>
        </p:spPr>
        <p:txBody>
          <a:bodyPr wrap="none">
            <a:spAutoFit/>
          </a:bodyPr>
          <a:lstStyle/>
          <a:p>
            <a:pPr algn="ctr"/>
            <a:r>
              <a:rPr lang="sl-SI" sz="4000" b="1" dirty="0" smtClean="0">
                <a:solidFill>
                  <a:srgbClr val="FF0000"/>
                </a:solidFill>
              </a:rPr>
              <a:t>ŠKOROMATI</a:t>
            </a:r>
          </a:p>
        </p:txBody>
      </p:sp>
      <p:pic>
        <p:nvPicPr>
          <p:cNvPr id="4" name="Slika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769" y="4100945"/>
            <a:ext cx="4552501" cy="2560782"/>
          </a:xfrm>
          <a:prstGeom prst="rect">
            <a:avLst/>
          </a:prstGeom>
        </p:spPr>
      </p:pic>
      <p:sp>
        <p:nvSpPr>
          <p:cNvPr id="6" name="Pravokotnik 5"/>
          <p:cNvSpPr/>
          <p:nvPr/>
        </p:nvSpPr>
        <p:spPr>
          <a:xfrm>
            <a:off x="1573741" y="5070986"/>
            <a:ext cx="2268442" cy="830997"/>
          </a:xfrm>
          <a:prstGeom prst="rect">
            <a:avLst/>
          </a:prstGeom>
          <a:noFill/>
        </p:spPr>
        <p:txBody>
          <a:bodyPr wrap="none" lIns="91440" tIns="45720" rIns="91440" bIns="45720">
            <a:spAutoFit/>
          </a:bodyPr>
          <a:lstStyle/>
          <a:p>
            <a:pPr algn="ctr"/>
            <a:r>
              <a:rPr lang="sl-SI" sz="2400" b="0" cap="none" spc="0" dirty="0" smtClean="0">
                <a:ln w="0"/>
                <a:solidFill>
                  <a:schemeClr val="tx1"/>
                </a:solidFill>
                <a:effectLst>
                  <a:outerShdw blurRad="38100" dist="19050" dir="2700000" algn="tl" rotWithShape="0">
                    <a:schemeClr val="dk1">
                      <a:alpha val="40000"/>
                    </a:schemeClr>
                  </a:outerShdw>
                </a:effectLst>
              </a:rPr>
              <a:t>KLIKNI NA SLIKO </a:t>
            </a:r>
          </a:p>
          <a:p>
            <a:pPr algn="ctr"/>
            <a:r>
              <a:rPr lang="sl-SI" sz="2400" b="0" cap="none" spc="0" dirty="0" smtClean="0">
                <a:ln w="0"/>
                <a:solidFill>
                  <a:schemeClr val="tx1"/>
                </a:solidFill>
                <a:effectLst>
                  <a:outerShdw blurRad="38100" dist="19050" dir="2700000" algn="tl" rotWithShape="0">
                    <a:schemeClr val="dk1">
                      <a:alpha val="40000"/>
                    </a:schemeClr>
                  </a:outerShdw>
                </a:effectLst>
              </a:rPr>
              <a:t>IN SI JIH OGLEJ.</a:t>
            </a:r>
            <a:endParaRPr lang="sl-SI"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16434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348509" y="1378680"/>
            <a:ext cx="9790545" cy="1200329"/>
          </a:xfrm>
          <a:prstGeom prst="rect">
            <a:avLst/>
          </a:prstGeom>
        </p:spPr>
        <p:txBody>
          <a:bodyPr wrap="square">
            <a:spAutoFit/>
          </a:bodyPr>
          <a:lstStyle/>
          <a:p>
            <a:pPr algn="ctr"/>
            <a:r>
              <a:rPr lang="sl-SI" sz="2400" b="1" dirty="0" smtClean="0"/>
              <a:t>Borovo </a:t>
            </a:r>
            <a:r>
              <a:rPr lang="sl-SI" sz="2400" b="1" dirty="0" err="1" smtClean="0"/>
              <a:t>gostüvanje</a:t>
            </a:r>
            <a:r>
              <a:rPr lang="sl-SI" sz="2400" b="1" dirty="0" smtClean="0"/>
              <a:t> (Borovo ženitovanje) je pustna prireditev, do katere »služenja« imajo pravico vaščani v Prekmurju tam, kjer se v predpustnem času v vasi ni nihče poročil.</a:t>
            </a:r>
            <a:endParaRPr lang="sl-SI" sz="2400" b="1" dirty="0"/>
          </a:p>
        </p:txBody>
      </p:sp>
      <p:sp>
        <p:nvSpPr>
          <p:cNvPr id="3" name="Pravokotnik 2"/>
          <p:cNvSpPr/>
          <p:nvPr/>
        </p:nvSpPr>
        <p:spPr>
          <a:xfrm>
            <a:off x="4348411" y="445716"/>
            <a:ext cx="4070281" cy="584775"/>
          </a:xfrm>
          <a:prstGeom prst="rect">
            <a:avLst/>
          </a:prstGeom>
        </p:spPr>
        <p:txBody>
          <a:bodyPr wrap="none">
            <a:spAutoFit/>
          </a:bodyPr>
          <a:lstStyle/>
          <a:p>
            <a:r>
              <a:rPr lang="sl-SI" sz="3200" b="1" dirty="0" smtClean="0">
                <a:solidFill>
                  <a:srgbClr val="FF0000"/>
                </a:solidFill>
              </a:rPr>
              <a:t>BOROVO GOSTUVANJE</a:t>
            </a:r>
            <a:endParaRPr lang="sl-SI" sz="3200" b="1" dirty="0">
              <a:solidFill>
                <a:srgbClr val="FF0000"/>
              </a:solidFill>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4691" y="3274052"/>
            <a:ext cx="4611716" cy="3224930"/>
          </a:xfrm>
          <a:prstGeom prst="rect">
            <a:avLst/>
          </a:prstGeom>
        </p:spPr>
      </p:pic>
    </p:spTree>
    <p:extLst>
      <p:ext uri="{BB962C8B-B14F-4D97-AF65-F5344CB8AC3E}">
        <p14:creationId xmlns:p14="http://schemas.microsoft.com/office/powerpoint/2010/main" val="222078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634</Words>
  <Application>Microsoft Office PowerPoint</Application>
  <PresentationFormat>Širokozaslonsko</PresentationFormat>
  <Paragraphs>63</Paragraphs>
  <Slides>16</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16</vt:i4>
      </vt:variant>
    </vt:vector>
  </HeadingPairs>
  <TitlesOfParts>
    <vt:vector size="21" baseType="lpstr">
      <vt:lpstr>Arial</vt:lpstr>
      <vt:lpstr>Calibri</vt:lpstr>
      <vt:lpstr>Calibri Light</vt:lpstr>
      <vt:lpstr>Comic Sans MS</vt:lpstr>
      <vt:lpstr>Officeova tema</vt:lpstr>
      <vt:lpstr>PUST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PUST</dc:title>
  <dc:creator>HP</dc:creator>
  <cp:lastModifiedBy>HP19 - 4</cp:lastModifiedBy>
  <cp:revision>16</cp:revision>
  <dcterms:created xsi:type="dcterms:W3CDTF">2021-02-03T20:52:29Z</dcterms:created>
  <dcterms:modified xsi:type="dcterms:W3CDTF">2021-02-11T16:42:49Z</dcterms:modified>
</cp:coreProperties>
</file>